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  <p:sldMasterId id="2147483717" r:id="rId9"/>
  </p:sldMasterIdLst>
  <p:notesMasterIdLst>
    <p:notesMasterId r:id="rId12"/>
  </p:notesMasterIdLst>
  <p:handoutMasterIdLst>
    <p:handoutMasterId r:id="rId34"/>
  </p:handoutMasterIdLst>
  <p:sldIdLst>
    <p:sldId id="4119" r:id="rId10"/>
    <p:sldId id="4120" r:id="rId11"/>
    <p:sldId id="4054" r:id="rId13"/>
    <p:sldId id="4055" r:id="rId14"/>
    <p:sldId id="4056" r:id="rId15"/>
    <p:sldId id="4057" r:id="rId16"/>
    <p:sldId id="4058" r:id="rId17"/>
    <p:sldId id="4059" r:id="rId18"/>
    <p:sldId id="4061" r:id="rId19"/>
    <p:sldId id="4072" r:id="rId20"/>
    <p:sldId id="4062" r:id="rId21"/>
    <p:sldId id="4064" r:id="rId22"/>
    <p:sldId id="4067" r:id="rId23"/>
    <p:sldId id="4065" r:id="rId24"/>
    <p:sldId id="4068" r:id="rId25"/>
    <p:sldId id="4071" r:id="rId26"/>
    <p:sldId id="4073" r:id="rId27"/>
    <p:sldId id="4066" r:id="rId28"/>
    <p:sldId id="4069" r:id="rId29"/>
    <p:sldId id="4070" r:id="rId30"/>
    <p:sldId id="4074" r:id="rId31"/>
    <p:sldId id="4075" r:id="rId32"/>
    <p:sldId id="4031" r:id="rId33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MS UI Gothic" panose="020B0600070205080204" pitchFamily="34" charset="-128"/>
      <p:regular r:id="rId43"/>
    </p:embeddedFont>
    <p:embeddedFont>
      <p:font typeface="黑体" panose="02010609060101010101" pitchFamily="49" charset="-122"/>
      <p:regular r:id="rId44"/>
    </p:embeddedFont>
    <p:embeddedFont>
      <p:font typeface="等线" panose="02010600030101010101" charset="-122"/>
      <p:regular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Segoe UI Black" panose="020B0A02040204020203" pitchFamily="34" charset="0"/>
      <p:bold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8F6"/>
    <a:srgbClr val="0000FF"/>
    <a:srgbClr val="FF0000"/>
    <a:srgbClr val="9900CC"/>
    <a:srgbClr val="240CD2"/>
    <a:srgbClr val="2513CB"/>
    <a:srgbClr val="F2F2F2"/>
    <a:srgbClr val="039DDB"/>
    <a:srgbClr val="33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329" autoAdjust="0"/>
  </p:normalViewPr>
  <p:slideViewPr>
    <p:cSldViewPr snapToGrid="0">
      <p:cViewPr varScale="1">
        <p:scale>
          <a:sx n="79" d="100"/>
          <a:sy n="79" d="100"/>
        </p:scale>
        <p:origin x="110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9" Type="http://schemas.openxmlformats.org/officeDocument/2006/relationships/tags" Target="tags/tag4.xml"/><Relationship Id="rId48" Type="http://schemas.openxmlformats.org/officeDocument/2006/relationships/font" Target="fonts/font11.fntdata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如何实现自动返回？ 与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中的哪个功能部件有关联？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1" Type="http://schemas.openxmlformats.org/officeDocument/2006/relationships/theme" Target="../theme/theme8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  中央处理器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六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05784" y="937145"/>
            <a:ext cx="3140239" cy="52322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7.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中断处理过程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56" name="矩形 4"/>
          <p:cNvSpPr>
            <a:spLocks noChangeArrowheads="1"/>
          </p:cNvSpPr>
          <p:nvPr/>
        </p:nvSpPr>
        <p:spPr bwMode="auto">
          <a:xfrm>
            <a:off x="1524001" y="2801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7" name="矩形 5"/>
          <p:cNvSpPr>
            <a:spLocks noChangeArrowheads="1"/>
          </p:cNvSpPr>
          <p:nvPr/>
        </p:nvSpPr>
        <p:spPr bwMode="auto">
          <a:xfrm>
            <a:off x="1524001" y="25537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1" name="对象 6"/>
          <p:cNvGraphicFramePr>
            <a:graphicFrameLocks noChangeAspect="1"/>
          </p:cNvGraphicFramePr>
          <p:nvPr/>
        </p:nvGraphicFramePr>
        <p:xfrm>
          <a:off x="1325191" y="2123962"/>
          <a:ext cx="9018346" cy="2843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图片" r:id="rId1" imgW="4264025" imgH="1342390" progId="Word.Picture.8">
                  <p:embed/>
                </p:oleObj>
              </mc:Choice>
              <mc:Fallback>
                <p:oleObj name="图片" r:id="rId1" imgW="4264025" imgH="1342390" progId="Word.Picture.8">
                  <p:embed/>
                  <p:pic>
                    <p:nvPicPr>
                      <p:cNvPr id="0" name="图片 20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191" y="2123962"/>
                        <a:ext cx="9018346" cy="28430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6"/>
          <p:cNvSpPr txBox="1">
            <a:spLocks noChangeArrowheads="1"/>
          </p:cNvSpPr>
          <p:nvPr/>
        </p:nvSpPr>
        <p:spPr bwMode="auto">
          <a:xfrm>
            <a:off x="4014849" y="5217688"/>
            <a:ext cx="4093031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rgbClr val="0000FF"/>
                </a:solidFill>
                <a:latin typeface="+mn-ea"/>
                <a:ea typeface="+mn-ea"/>
              </a:rPr>
              <a:t>中断向量法：中断类型号</a:t>
            </a:r>
            <a:r>
              <a:rPr lang="zh-CN" altLang="en-US" sz="2300" dirty="0" smtClean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 </a:t>
            </a:r>
            <a:r>
              <a:rPr lang="en-US" altLang="zh-CN" sz="2300" dirty="0" smtClean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4</a:t>
            </a:r>
            <a:endParaRPr lang="en-US" altLang="zh-CN" sz="2300" dirty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05784" y="937145"/>
            <a:ext cx="2611937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7.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中断处理过程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44058" y="1606398"/>
            <a:ext cx="3063689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>
                <a:latin typeface="+mn-ea"/>
                <a:ea typeface="+mn-ea"/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latin typeface="+mn-ea"/>
                <a:ea typeface="+mn-ea"/>
              </a:rPr>
              <a:t>级中断处理过程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823776" y="976173"/>
            <a:ext cx="5527919" cy="5145027"/>
            <a:chOff x="2860840" y="1262548"/>
            <a:chExt cx="5527919" cy="5145027"/>
          </a:xfrm>
        </p:grpSpPr>
        <p:cxnSp>
          <p:nvCxnSpPr>
            <p:cNvPr id="11" name="直接箭头连接符 10"/>
            <p:cNvCxnSpPr/>
            <p:nvPr/>
          </p:nvCxnSpPr>
          <p:spPr>
            <a:xfrm>
              <a:off x="3837947" y="4089240"/>
              <a:ext cx="0" cy="288032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5773451" y="1262548"/>
              <a:ext cx="1927855" cy="29548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关中断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773451" y="1761944"/>
              <a:ext cx="1927855" cy="25426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保存断点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4331624" y="4192606"/>
              <a:ext cx="73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Yes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肘形连接符 19"/>
            <p:cNvCxnSpPr/>
            <p:nvPr/>
          </p:nvCxnSpPr>
          <p:spPr>
            <a:xfrm rot="16200000" flipH="1">
              <a:off x="3679927" y="3556013"/>
              <a:ext cx="288032" cy="1648"/>
            </a:xfrm>
            <a:prstGeom prst="bentConnector3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5788691" y="2766315"/>
              <a:ext cx="1927855" cy="398152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保护现场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含屏蔽字）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设置新的屏蔽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字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788691" y="3380099"/>
              <a:ext cx="1927855" cy="309149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822144" y="3896082"/>
              <a:ext cx="1927855" cy="305444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中断服务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812265" y="4903498"/>
              <a:ext cx="1927852" cy="32525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恢复现场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822143" y="5929921"/>
              <a:ext cx="1927855" cy="320179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中断返回指令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794856" y="1277923"/>
              <a:ext cx="593903" cy="1327502"/>
              <a:chOff x="593721" y="2533546"/>
              <a:chExt cx="593903" cy="1327502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683568" y="2533546"/>
                <a:ext cx="504056" cy="1327502"/>
                <a:chOff x="-324544" y="2533546"/>
                <a:chExt cx="1008112" cy="1327502"/>
              </a:xfrm>
            </p:grpSpPr>
            <p:cxnSp>
              <p:nvCxnSpPr>
                <p:cNvPr id="32" name="直接连接符 31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467544" y="2533546"/>
                  <a:ext cx="0" cy="1302227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-324544" y="3861048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141"/>
              <p:cNvSpPr txBox="1"/>
              <p:nvPr/>
            </p:nvSpPr>
            <p:spPr>
              <a:xfrm>
                <a:off x="593721" y="2671726"/>
                <a:ext cx="4320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响应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794856" y="2770524"/>
              <a:ext cx="593903" cy="3479575"/>
              <a:chOff x="593721" y="2533546"/>
              <a:chExt cx="593903" cy="1311053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83568" y="2533546"/>
                <a:ext cx="504056" cy="1311053"/>
                <a:chOff x="-324544" y="2533546"/>
                <a:chExt cx="1008112" cy="1311053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467544" y="2533546"/>
                  <a:ext cx="0" cy="1302227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>
                  <a:off x="-324544" y="3844599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147"/>
              <p:cNvSpPr txBox="1"/>
              <p:nvPr/>
            </p:nvSpPr>
            <p:spPr>
              <a:xfrm>
                <a:off x="593721" y="2733201"/>
                <a:ext cx="432048" cy="93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服务程序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41" name="直接箭头连接符 40"/>
            <p:cNvCxnSpPr/>
            <p:nvPr/>
          </p:nvCxnSpPr>
          <p:spPr>
            <a:xfrm flipH="1">
              <a:off x="6750166" y="2571971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5773451" y="2243255"/>
              <a:ext cx="1927855" cy="29467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中断识别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，地址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→PC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六边形 45"/>
            <p:cNvSpPr/>
            <p:nvPr/>
          </p:nvSpPr>
          <p:spPr>
            <a:xfrm>
              <a:off x="3229562" y="4369303"/>
              <a:ext cx="1193434" cy="411646"/>
            </a:xfrm>
            <a:prstGeom prst="hexagon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860840" y="3711828"/>
              <a:ext cx="1927855" cy="36004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r>
                <a:rPr lang="en-US" altLang="zh-CN" sz="14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 flipH="1">
              <a:off x="6735866" y="2064046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H="1">
              <a:off x="6734354" y="1590647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6757603" y="3203871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>
              <a:off x="6776191" y="3724258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5812265" y="4388984"/>
              <a:ext cx="1927852" cy="333346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关中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直接箭头连接符 54"/>
            <p:cNvCxnSpPr/>
            <p:nvPr/>
          </p:nvCxnSpPr>
          <p:spPr>
            <a:xfrm flipH="1">
              <a:off x="6794779" y="4222343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6791065" y="4731582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5812262" y="5440594"/>
              <a:ext cx="1927855" cy="309149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9" name="直接箭头连接符 58"/>
            <p:cNvCxnSpPr/>
            <p:nvPr/>
          </p:nvCxnSpPr>
          <p:spPr>
            <a:xfrm flipH="1">
              <a:off x="6792577" y="5273575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flipH="1">
              <a:off x="6792577" y="5772045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921233" y="5123427"/>
              <a:ext cx="1927855" cy="36004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</a:t>
              </a: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</a:t>
              </a: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+1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62" name="肘形连接符 61"/>
            <p:cNvCxnSpPr/>
            <p:nvPr/>
          </p:nvCxnSpPr>
          <p:spPr>
            <a:xfrm rot="16200000" flipH="1">
              <a:off x="3731968" y="4957358"/>
              <a:ext cx="288032" cy="1648"/>
            </a:xfrm>
            <a:prstGeom prst="bentConnector3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/>
            <p:cNvGrpSpPr/>
            <p:nvPr/>
          </p:nvGrpSpPr>
          <p:grpSpPr>
            <a:xfrm>
              <a:off x="4422996" y="1415761"/>
              <a:ext cx="1350455" cy="3168000"/>
              <a:chOff x="4422996" y="1415761"/>
              <a:chExt cx="1350455" cy="3168000"/>
            </a:xfrm>
          </p:grpSpPr>
          <p:cxnSp>
            <p:nvCxnSpPr>
              <p:cNvPr id="3" name="直接连接符 2"/>
              <p:cNvCxnSpPr>
                <a:stCxn id="46" idx="0"/>
              </p:cNvCxnSpPr>
              <p:nvPr/>
            </p:nvCxnSpPr>
            <p:spPr>
              <a:xfrm flipV="1">
                <a:off x="4422996" y="4569512"/>
                <a:ext cx="62850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V="1">
                <a:off x="5051502" y="1415761"/>
                <a:ext cx="0" cy="316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/>
              <p:nvPr/>
            </p:nvCxnSpPr>
            <p:spPr>
              <a:xfrm>
                <a:off x="5051502" y="1426912"/>
                <a:ext cx="721949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直接连接符 68"/>
            <p:cNvCxnSpPr>
              <a:stCxn id="27" idx="2"/>
            </p:cNvCxnSpPr>
            <p:nvPr/>
          </p:nvCxnSpPr>
          <p:spPr>
            <a:xfrm>
              <a:off x="6786071" y="6250100"/>
              <a:ext cx="0" cy="150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5606508" y="6395184"/>
              <a:ext cx="118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5606508" y="5363575"/>
              <a:ext cx="0" cy="10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4860239" y="5359202"/>
              <a:ext cx="72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>
            <a:off x="8089556" y="964396"/>
            <a:ext cx="3033718" cy="5008712"/>
            <a:chOff x="5000671" y="1256294"/>
            <a:chExt cx="3033718" cy="5008712"/>
          </a:xfrm>
        </p:grpSpPr>
        <p:cxnSp>
          <p:nvCxnSpPr>
            <p:cNvPr id="76" name="肘形连接符 75"/>
            <p:cNvCxnSpPr>
              <a:stCxn id="85" idx="3"/>
              <a:endCxn id="81" idx="3"/>
            </p:cNvCxnSpPr>
            <p:nvPr/>
          </p:nvCxnSpPr>
          <p:spPr>
            <a:xfrm flipH="1" flipV="1">
              <a:off x="7997216" y="1436314"/>
              <a:ext cx="20242" cy="4667692"/>
            </a:xfrm>
            <a:prstGeom prst="bentConnector3">
              <a:avLst>
                <a:gd name="adj1" fmla="val -1129335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6095383" y="2556080"/>
              <a:ext cx="1927855" cy="299943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关中断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95383" y="3066625"/>
              <a:ext cx="1927855" cy="27317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保存断点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7051685" y="2238191"/>
              <a:ext cx="73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Yes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466383" y="1633015"/>
              <a:ext cx="1193434" cy="938186"/>
              <a:chOff x="740325" y="2993755"/>
              <a:chExt cx="936104" cy="940132"/>
            </a:xfrm>
            <a:solidFill>
              <a:srgbClr val="00B050"/>
            </a:solidFill>
          </p:grpSpPr>
          <p:cxnSp>
            <p:nvCxnSpPr>
              <p:cNvPr id="111" name="直接箭头连接符 110"/>
              <p:cNvCxnSpPr/>
              <p:nvPr/>
            </p:nvCxnSpPr>
            <p:spPr>
              <a:xfrm>
                <a:off x="1203447" y="3645289"/>
                <a:ext cx="0" cy="288598"/>
              </a:xfrm>
              <a:prstGeom prst="straightConnector1">
                <a:avLst/>
              </a:prstGeom>
              <a:grpFill/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/>
              <p:nvPr/>
            </p:nvCxnSpPr>
            <p:spPr>
              <a:xfrm>
                <a:off x="1208377" y="2993755"/>
                <a:ext cx="0" cy="216448"/>
              </a:xfrm>
              <a:prstGeom prst="straightConnector1">
                <a:avLst/>
              </a:prstGeom>
              <a:grpFill/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六边形 112"/>
              <p:cNvSpPr/>
              <p:nvPr/>
            </p:nvSpPr>
            <p:spPr>
              <a:xfrm>
                <a:off x="740325" y="3211334"/>
                <a:ext cx="936104" cy="412500"/>
              </a:xfrm>
              <a:prstGeom prst="hexagon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1" name="矩形 80"/>
            <p:cNvSpPr/>
            <p:nvPr/>
          </p:nvSpPr>
          <p:spPr>
            <a:xfrm>
              <a:off x="6069361" y="1256294"/>
              <a:ext cx="1927855" cy="36004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取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指令并执行指令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6089603" y="4015246"/>
              <a:ext cx="1927855" cy="28201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保护现场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089603" y="4495212"/>
              <a:ext cx="1927855" cy="29713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中断服务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6089603" y="4997486"/>
              <a:ext cx="1927855" cy="298908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恢复现场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089603" y="5943005"/>
              <a:ext cx="1927855" cy="32200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中断返回指令</a:t>
              </a:r>
              <a:endPara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26570" y="1436315"/>
              <a:ext cx="577930" cy="655785"/>
              <a:chOff x="1420927" y="1558682"/>
              <a:chExt cx="577930" cy="655785"/>
            </a:xfrm>
          </p:grpSpPr>
          <p:sp>
            <p:nvSpPr>
              <p:cNvPr id="109" name="Text Box 5"/>
              <p:cNvSpPr txBox="1">
                <a:spLocks noChangeArrowheads="1"/>
              </p:cNvSpPr>
              <p:nvPr/>
            </p:nvSpPr>
            <p:spPr bwMode="auto">
              <a:xfrm>
                <a:off x="1420927" y="1845135"/>
                <a:ext cx="5779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No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0" name="肘形连接符 109"/>
              <p:cNvCxnSpPr>
                <a:stCxn id="113" idx="3"/>
                <a:endCxn id="81" idx="1"/>
              </p:cNvCxnSpPr>
              <p:nvPr/>
            </p:nvCxnSpPr>
            <p:spPr>
              <a:xfrm rot="10800000">
                <a:off x="1463718" y="1558682"/>
                <a:ext cx="397022" cy="619653"/>
              </a:xfrm>
              <a:prstGeom prst="bentConnector3">
                <a:avLst>
                  <a:gd name="adj1" fmla="val 157579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5000671" y="2652485"/>
              <a:ext cx="1008000" cy="1188000"/>
              <a:chOff x="179004" y="2533546"/>
              <a:chExt cx="1008620" cy="1354796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683568" y="2533546"/>
                <a:ext cx="504056" cy="1327502"/>
                <a:chOff x="-324544" y="2533546"/>
                <a:chExt cx="1008112" cy="1327502"/>
              </a:xfrm>
            </p:grpSpPr>
            <p:cxnSp>
              <p:nvCxnSpPr>
                <p:cNvPr id="106" name="直接连接符 105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467544" y="2533546"/>
                  <a:ext cx="0" cy="1302227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>
                  <a:off x="-324544" y="3861048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TextBox 121"/>
              <p:cNvSpPr txBox="1"/>
              <p:nvPr/>
            </p:nvSpPr>
            <p:spPr>
              <a:xfrm>
                <a:off x="593721" y="2671726"/>
                <a:ext cx="4320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响应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5" name="TextBox 71"/>
              <p:cNvSpPr txBox="1"/>
              <p:nvPr/>
            </p:nvSpPr>
            <p:spPr>
              <a:xfrm>
                <a:off x="179004" y="2564903"/>
                <a:ext cx="43204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中断隐指令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5415389" y="4011240"/>
              <a:ext cx="593903" cy="2208380"/>
              <a:chOff x="593721" y="2533546"/>
              <a:chExt cx="593903" cy="1311053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683568" y="2533546"/>
                <a:ext cx="504056" cy="1311053"/>
                <a:chOff x="-324544" y="2533546"/>
                <a:chExt cx="1008112" cy="1311053"/>
              </a:xfrm>
            </p:grpSpPr>
            <p:cxnSp>
              <p:nvCxnSpPr>
                <p:cNvPr id="100" name="直接连接符 99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/>
                <p:cNvCxnSpPr/>
                <p:nvPr/>
              </p:nvCxnSpPr>
              <p:spPr>
                <a:xfrm>
                  <a:off x="467544" y="2533546"/>
                  <a:ext cx="0" cy="1282331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/>
                <p:cNvCxnSpPr/>
                <p:nvPr/>
              </p:nvCxnSpPr>
              <p:spPr>
                <a:xfrm>
                  <a:off x="-324544" y="3844599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130"/>
              <p:cNvSpPr txBox="1"/>
              <p:nvPr/>
            </p:nvSpPr>
            <p:spPr>
              <a:xfrm>
                <a:off x="593721" y="2733201"/>
                <a:ext cx="432048" cy="93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服务程序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7061588" y="3832051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矩形 89"/>
            <p:cNvSpPr/>
            <p:nvPr/>
          </p:nvSpPr>
          <p:spPr>
            <a:xfrm>
              <a:off x="6106534" y="3559088"/>
              <a:ext cx="1927855" cy="241284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中断识别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，地址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→PC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094703" y="5500118"/>
              <a:ext cx="1927855" cy="240262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92" name="直接箭头连接符 91"/>
            <p:cNvCxnSpPr/>
            <p:nvPr/>
          </p:nvCxnSpPr>
          <p:spPr>
            <a:xfrm>
              <a:off x="7059386" y="2889386"/>
              <a:ext cx="0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7066823" y="3387468"/>
              <a:ext cx="0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H="1">
              <a:off x="7080176" y="4330135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H="1">
              <a:off x="7087613" y="4828219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 flipH="1">
              <a:off x="7106201" y="5326306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H="1">
              <a:off x="7124789" y="5790938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05783" y="937145"/>
            <a:ext cx="5201727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52408" y="2239718"/>
            <a:ext cx="3393846" cy="1581405"/>
            <a:chOff x="1775433" y="2295478"/>
            <a:chExt cx="3393846" cy="1581405"/>
          </a:xfrm>
        </p:grpSpPr>
        <p:sp>
          <p:nvSpPr>
            <p:cNvPr id="6" name="矩形 5"/>
            <p:cNvSpPr/>
            <p:nvPr/>
          </p:nvSpPr>
          <p:spPr>
            <a:xfrm>
              <a:off x="1775433" y="2311341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2504776" y="2603255"/>
              <a:ext cx="248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504776" y="2295478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</a:t>
              </a:r>
              <a:endParaRPr lang="zh-CN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127987" y="2888379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933528" y="2892185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8409" y="2896231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986718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153963" y="2608231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314474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2504776" y="3573007"/>
              <a:ext cx="61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3568857" y="3586042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374398" y="3573007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536748" y="3276557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INTA</a:t>
              </a:r>
              <a:endParaRPr lang="zh-CN" altLang="en-US" sz="14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074226" y="4033611"/>
            <a:ext cx="6268063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单级</a:t>
            </a:r>
            <a:r>
              <a:rPr lang="zh-CN" altLang="en-US" sz="2300" dirty="0" smtClean="0"/>
              <a:t>响应</a:t>
            </a:r>
            <a:r>
              <a:rPr lang="zh-CN" altLang="en-US" sz="2300" dirty="0"/>
              <a:t>优先级别由外围设备的物理连接</a:t>
            </a:r>
            <a:r>
              <a:rPr lang="zh-CN" altLang="en-US" sz="2300" dirty="0" smtClean="0"/>
              <a:t>确定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sp>
        <p:nvSpPr>
          <p:cNvPr id="19" name="矩形 18"/>
          <p:cNvSpPr/>
          <p:nvPr/>
        </p:nvSpPr>
        <p:spPr>
          <a:xfrm>
            <a:off x="1074226" y="5109141"/>
            <a:ext cx="5073825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单级中断的</a:t>
            </a:r>
            <a:r>
              <a:rPr lang="zh-CN" altLang="en-US" sz="2300" dirty="0" smtClean="0">
                <a:sym typeface="Wingdings" panose="05000000000000000000" pitchFamily="2" charset="2"/>
              </a:rPr>
              <a:t>处理优先级同响应优先级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grpSp>
        <p:nvGrpSpPr>
          <p:cNvPr id="45" name="组合 44"/>
          <p:cNvGrpSpPr/>
          <p:nvPr/>
        </p:nvGrpSpPr>
        <p:grpSpPr>
          <a:xfrm>
            <a:off x="7562724" y="1579532"/>
            <a:ext cx="3242808" cy="3921907"/>
            <a:chOff x="7562724" y="1579532"/>
            <a:chExt cx="3242808" cy="3921907"/>
          </a:xfrm>
        </p:grpSpPr>
        <p:grpSp>
          <p:nvGrpSpPr>
            <p:cNvPr id="40" name="组合 39"/>
            <p:cNvGrpSpPr/>
            <p:nvPr/>
          </p:nvGrpSpPr>
          <p:grpSpPr>
            <a:xfrm>
              <a:off x="7562724" y="1902956"/>
              <a:ext cx="2748794" cy="3598483"/>
              <a:chOff x="7022484" y="1460365"/>
              <a:chExt cx="2748794" cy="3598483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H="1">
                <a:off x="8017727" y="1460365"/>
                <a:ext cx="0" cy="8803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7342289" y="2349821"/>
                <a:ext cx="541623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7022484" y="2002552"/>
                <a:ext cx="925551" cy="31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A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B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C</a:t>
                </a:r>
                <a:endParaRPr lang="zh-CN" altLang="en-US" sz="1400" dirty="0">
                  <a:latin typeface="+mn-ea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8040029" y="2340689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943278" y="2349821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8086492" y="2884035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8086492" y="2884035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8080917" y="3006041"/>
                <a:ext cx="129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9395501" y="3037924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8103218" y="3581223"/>
                <a:ext cx="129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8093929" y="3582848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8103218" y="3704645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759218" y="3690848"/>
                <a:ext cx="0" cy="864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8115278" y="4554848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8133864" y="4554848"/>
                <a:ext cx="0" cy="504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9384752" y="1749264"/>
              <a:ext cx="1420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中断服务程序</a:t>
              </a:r>
              <a:endParaRPr lang="zh-CN" altLang="en-US" sz="1400" dirty="0">
                <a:latin typeface="+mn-ea"/>
              </a:endParaRPr>
            </a:p>
            <a:p>
              <a:r>
                <a:rPr lang="en-US" altLang="zh-CN" sz="1400" dirty="0" smtClean="0">
                  <a:latin typeface="+mn-ea"/>
                </a:rPr>
                <a:t>A     B      C</a:t>
              </a:r>
              <a:endParaRPr lang="en-US" altLang="zh-CN" sz="1400" dirty="0" smtClean="0">
                <a:latin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268510" y="1579532"/>
              <a:ext cx="5789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+mn-ea"/>
                </a:rPr>
                <a:t>Main</a:t>
              </a:r>
              <a:endParaRPr lang="zh-CN" altLang="en-US" sz="1400" dirty="0">
                <a:latin typeface="+mn-ea"/>
              </a:endParaRPr>
            </a:p>
          </p:txBody>
        </p:sp>
      </p:grp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867249" y="1606781"/>
            <a:ext cx="3063689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单</a:t>
            </a:r>
            <a:r>
              <a:rPr lang="zh-CN" altLang="en-US" sz="2300" dirty="0" smtClean="0">
                <a:latin typeface="+mn-ea"/>
                <a:ea typeface="+mn-ea"/>
              </a:rPr>
              <a:t>级中断处理过程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05784" y="937145"/>
            <a:ext cx="5342268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52408" y="2328928"/>
            <a:ext cx="3393846" cy="1581405"/>
            <a:chOff x="1775433" y="2295478"/>
            <a:chExt cx="3393846" cy="1581405"/>
          </a:xfrm>
        </p:grpSpPr>
        <p:sp>
          <p:nvSpPr>
            <p:cNvPr id="6" name="矩形 5"/>
            <p:cNvSpPr/>
            <p:nvPr/>
          </p:nvSpPr>
          <p:spPr>
            <a:xfrm>
              <a:off x="1775433" y="2311341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2504776" y="2603255"/>
              <a:ext cx="248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504776" y="2295478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</a:t>
              </a:r>
              <a:endParaRPr lang="zh-CN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127987" y="2888379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933528" y="2892185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8409" y="2896231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986718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153963" y="2608231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314474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2504776" y="3573007"/>
              <a:ext cx="61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3568857" y="3586042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374398" y="3573007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536748" y="3276557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INTA</a:t>
              </a:r>
              <a:endParaRPr lang="zh-CN" altLang="en-US" sz="14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074226" y="4122821"/>
            <a:ext cx="5998758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单级</a:t>
            </a:r>
            <a:r>
              <a:rPr lang="zh-CN" altLang="en-US" sz="2300" dirty="0" smtClean="0"/>
              <a:t>响应优先级由</a:t>
            </a:r>
            <a:r>
              <a:rPr lang="zh-CN" altLang="en-US" sz="2300" dirty="0"/>
              <a:t>外围设备的物理连接</a:t>
            </a:r>
            <a:r>
              <a:rPr lang="zh-CN" altLang="en-US" sz="2300" dirty="0" smtClean="0"/>
              <a:t>确定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sp>
        <p:nvSpPr>
          <p:cNvPr id="19" name="矩形 18"/>
          <p:cNvSpPr/>
          <p:nvPr/>
        </p:nvSpPr>
        <p:spPr>
          <a:xfrm>
            <a:off x="1074226" y="5198351"/>
            <a:ext cx="5073825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单级中断的</a:t>
            </a:r>
            <a:r>
              <a:rPr lang="zh-CN" altLang="en-US" sz="2300" dirty="0" smtClean="0">
                <a:sym typeface="Wingdings" panose="05000000000000000000" pitchFamily="2" charset="2"/>
              </a:rPr>
              <a:t>处理优先级同响应优先级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7805734" y="1579532"/>
            <a:ext cx="2999798" cy="1694411"/>
            <a:chOff x="7805734" y="1579532"/>
            <a:chExt cx="2999798" cy="1694411"/>
          </a:xfrm>
        </p:grpSpPr>
        <p:grpSp>
          <p:nvGrpSpPr>
            <p:cNvPr id="45" name="组合 44"/>
            <p:cNvGrpSpPr/>
            <p:nvPr/>
          </p:nvGrpSpPr>
          <p:grpSpPr>
            <a:xfrm>
              <a:off x="7882529" y="1579532"/>
              <a:ext cx="2923003" cy="1536880"/>
              <a:chOff x="7882529" y="1579532"/>
              <a:chExt cx="2923003" cy="1536880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7882529" y="1902956"/>
                <a:ext cx="2091641" cy="1213456"/>
                <a:chOff x="7342289" y="1460365"/>
                <a:chExt cx="2091641" cy="121345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 flipH="1">
                  <a:off x="8017727" y="1460365"/>
                  <a:ext cx="0" cy="8803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/>
                <p:cNvCxnSpPr/>
                <p:nvPr/>
              </p:nvCxnSpPr>
              <p:spPr>
                <a:xfrm>
                  <a:off x="7342289" y="2349821"/>
                  <a:ext cx="541623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本框 24"/>
                <p:cNvSpPr txBox="1"/>
                <p:nvPr/>
              </p:nvSpPr>
              <p:spPr>
                <a:xfrm>
                  <a:off x="7392135" y="1979779"/>
                  <a:ext cx="3808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+mn-ea"/>
                    </a:rPr>
                    <a:t>B</a:t>
                  </a:r>
                  <a:endParaRPr lang="zh-CN" altLang="en-US" sz="1400" dirty="0">
                    <a:latin typeface="+mn-ea"/>
                  </a:endParaRPr>
                </a:p>
              </p:txBody>
            </p:sp>
            <p:cxnSp>
              <p:nvCxnSpPr>
                <p:cNvPr id="27" name="直接连接符 26"/>
                <p:cNvCxnSpPr/>
                <p:nvPr/>
              </p:nvCxnSpPr>
              <p:spPr>
                <a:xfrm>
                  <a:off x="8040028" y="2340689"/>
                  <a:ext cx="1368000" cy="0"/>
                </a:xfrm>
                <a:prstGeom prst="line">
                  <a:avLst/>
                </a:prstGeom>
                <a:ln w="19050">
                  <a:solidFill>
                    <a:srgbClr val="3438F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9433930" y="2349821"/>
                  <a:ext cx="0" cy="32400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文本框 40"/>
              <p:cNvSpPr txBox="1"/>
              <p:nvPr/>
            </p:nvSpPr>
            <p:spPr>
              <a:xfrm>
                <a:off x="9384752" y="1749264"/>
                <a:ext cx="1420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+mn-ea"/>
                  </a:rPr>
                  <a:t>中断服务程序</a:t>
                </a:r>
                <a:endParaRPr lang="zh-CN" altLang="en-US" sz="1400" dirty="0">
                  <a:latin typeface="+mn-ea"/>
                </a:endParaRPr>
              </a:p>
              <a:p>
                <a:r>
                  <a:rPr lang="en-US" altLang="zh-CN" sz="1400" dirty="0" smtClean="0">
                    <a:latin typeface="+mn-ea"/>
                  </a:rPr>
                  <a:t>A     B      C</a:t>
                </a:r>
                <a:endParaRPr lang="en-US" altLang="zh-CN" sz="1400" dirty="0" smtClean="0">
                  <a:latin typeface="+mn-ea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8268510" y="1579532"/>
                <a:ext cx="5789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Main</a:t>
                </a:r>
                <a:endParaRPr lang="zh-CN" altLang="en-US" sz="1400" dirty="0">
                  <a:latin typeface="+mn-ea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7805734" y="2957967"/>
              <a:ext cx="925551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+mn-ea"/>
                </a:rPr>
                <a:t>A</a:t>
              </a:r>
              <a:r>
                <a:rPr lang="zh-CN" altLang="en-US" sz="1400" dirty="0" smtClean="0">
                  <a:latin typeface="+mn-ea"/>
                </a:rPr>
                <a:t>、</a:t>
              </a:r>
              <a:r>
                <a:rPr lang="en-US" altLang="zh-CN" sz="1400" dirty="0" smtClean="0">
                  <a:latin typeface="+mn-ea"/>
                </a:rPr>
                <a:t>C</a:t>
              </a:r>
              <a:endParaRPr lang="zh-CN" altLang="en-US" sz="1400" dirty="0">
                <a:latin typeface="+mn-ea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8403292" y="3083391"/>
              <a:ext cx="541623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8622917" y="3132663"/>
            <a:ext cx="1690361" cy="2318742"/>
            <a:chOff x="8080917" y="2740106"/>
            <a:chExt cx="1690361" cy="2318742"/>
          </a:xfrm>
        </p:grpSpPr>
        <p:cxnSp>
          <p:nvCxnSpPr>
            <p:cNvPr id="74" name="直接连接符 73"/>
            <p:cNvCxnSpPr/>
            <p:nvPr/>
          </p:nvCxnSpPr>
          <p:spPr>
            <a:xfrm>
              <a:off x="9433925" y="2740106"/>
              <a:ext cx="0" cy="14400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8086491" y="2884035"/>
              <a:ext cx="1368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8086492" y="2884035"/>
              <a:ext cx="0" cy="10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8080917" y="3006041"/>
              <a:ext cx="1044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9105573" y="3037924"/>
              <a:ext cx="0" cy="54000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8103218" y="3581223"/>
              <a:ext cx="1008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8093929" y="3582848"/>
              <a:ext cx="0" cy="10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8103218" y="3704645"/>
              <a:ext cx="1656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9759218" y="3690848"/>
              <a:ext cx="0" cy="86400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8115278" y="4554848"/>
              <a:ext cx="1656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8122713" y="4554848"/>
              <a:ext cx="0" cy="50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Box 6"/>
          <p:cNvSpPr txBox="1">
            <a:spLocks noChangeArrowheads="1"/>
          </p:cNvSpPr>
          <p:nvPr/>
        </p:nvSpPr>
        <p:spPr bwMode="auto">
          <a:xfrm>
            <a:off x="900702" y="1606781"/>
            <a:ext cx="1820195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单</a:t>
            </a:r>
            <a:r>
              <a:rPr lang="zh-CN" altLang="en-US" sz="2300" dirty="0" smtClean="0">
                <a:latin typeface="+mn-ea"/>
                <a:ea typeface="+mn-ea"/>
              </a:rPr>
              <a:t>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05422" y="948296"/>
            <a:ext cx="4977623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4226" y="2402808"/>
            <a:ext cx="2021315" cy="1581405"/>
            <a:chOff x="6640286" y="2310130"/>
            <a:chExt cx="2021315" cy="1581405"/>
          </a:xfrm>
        </p:grpSpPr>
        <p:sp>
          <p:nvSpPr>
            <p:cNvPr id="6" name="矩形 5"/>
            <p:cNvSpPr/>
            <p:nvPr/>
          </p:nvSpPr>
          <p:spPr>
            <a:xfrm>
              <a:off x="6640286" y="2325993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7369629" y="26179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7369629" y="3129537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369629" y="3652050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369629" y="2310130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INTR2</a:t>
              </a:r>
              <a:endParaRPr lang="zh-CN" altLang="en-US" sz="1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69629" y="2813082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INTR1</a:t>
              </a:r>
              <a:endParaRPr lang="zh-CN" altLang="en-US" sz="1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69628" y="3344273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INTR0</a:t>
              </a:r>
              <a:endParaRPr lang="zh-CN" altLang="en-US" sz="1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229601" y="245015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229601" y="292740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229601" y="3508327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61474" y="4508665"/>
            <a:ext cx="5703806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sym typeface="Wingdings" panose="05000000000000000000" pitchFamily="2" charset="2"/>
              </a:rPr>
              <a:t>级</a:t>
            </a:r>
            <a:r>
              <a:rPr lang="zh-CN" altLang="en-US" sz="2300" dirty="0" smtClean="0"/>
              <a:t>响应优先级由外围设备物理</a:t>
            </a:r>
            <a:r>
              <a:rPr lang="zh-CN" altLang="en-US" sz="2300" dirty="0"/>
              <a:t>连接</a:t>
            </a:r>
            <a:r>
              <a:rPr lang="zh-CN" altLang="en-US" sz="2300" dirty="0" smtClean="0"/>
              <a:t>确定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sp>
        <p:nvSpPr>
          <p:cNvPr id="17" name="矩形 16"/>
          <p:cNvSpPr/>
          <p:nvPr/>
        </p:nvSpPr>
        <p:spPr>
          <a:xfrm>
            <a:off x="1074226" y="5369545"/>
            <a:ext cx="5594801" cy="529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sym typeface="Wingdings" panose="05000000000000000000" pitchFamily="2" charset="2"/>
              </a:rPr>
              <a:t>多级</a:t>
            </a:r>
            <a:r>
              <a:rPr lang="zh-CN" altLang="en-US" sz="2300" dirty="0">
                <a:sym typeface="Wingdings" panose="05000000000000000000" pitchFamily="2" charset="2"/>
              </a:rPr>
              <a:t>中断的</a:t>
            </a:r>
            <a:r>
              <a:rPr lang="zh-CN" altLang="en-US" sz="2300" dirty="0" smtClean="0">
                <a:sym typeface="Wingdings" panose="05000000000000000000" pitchFamily="2" charset="2"/>
              </a:rPr>
              <a:t>处理优先级与屏蔽位有关</a:t>
            </a:r>
            <a:r>
              <a:rPr lang="en-US" altLang="zh-CN" sz="2300" dirty="0" smtClean="0"/>
              <a:t>      </a:t>
            </a:r>
            <a:endParaRPr lang="zh-CN" altLang="en-US" sz="2300" dirty="0"/>
          </a:p>
        </p:txBody>
      </p:sp>
      <p:graphicFrame>
        <p:nvGraphicFramePr>
          <p:cNvPr id="18" name="Group 37"/>
          <p:cNvGraphicFramePr>
            <a:graphicFrameLocks noGrp="1"/>
          </p:cNvGraphicFramePr>
          <p:nvPr/>
        </p:nvGraphicFramePr>
        <p:xfrm>
          <a:off x="3642320" y="2359019"/>
          <a:ext cx="2406511" cy="1625194"/>
        </p:xfrm>
        <a:graphic>
          <a:graphicData uri="http://schemas.openxmlformats.org/drawingml/2006/table">
            <a:tbl>
              <a:tblPr/>
              <a:tblGrid>
                <a:gridCol w="443896"/>
                <a:gridCol w="724829"/>
                <a:gridCol w="613317"/>
                <a:gridCol w="624469"/>
              </a:tblGrid>
              <a:tr h="61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IM2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(A)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B)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 C)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2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7562724" y="1579532"/>
            <a:ext cx="3242808" cy="3921907"/>
            <a:chOff x="7562724" y="1579532"/>
            <a:chExt cx="3242808" cy="3921907"/>
          </a:xfrm>
        </p:grpSpPr>
        <p:grpSp>
          <p:nvGrpSpPr>
            <p:cNvPr id="20" name="组合 19"/>
            <p:cNvGrpSpPr/>
            <p:nvPr/>
          </p:nvGrpSpPr>
          <p:grpSpPr>
            <a:xfrm>
              <a:off x="7562724" y="1902956"/>
              <a:ext cx="2748794" cy="3598483"/>
              <a:chOff x="7022484" y="1460365"/>
              <a:chExt cx="2748794" cy="3598483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8017727" y="1460365"/>
                <a:ext cx="0" cy="8803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7342289" y="2349821"/>
                <a:ext cx="541623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7022484" y="2002552"/>
                <a:ext cx="925551" cy="31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A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B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C</a:t>
                </a:r>
                <a:endParaRPr lang="zh-CN" altLang="en-US" sz="1400" dirty="0">
                  <a:latin typeface="+mn-ea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8040029" y="2340689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8943278" y="2349821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8086492" y="2884035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8086492" y="2884035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8080917" y="3006041"/>
                <a:ext cx="129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9395501" y="3037924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8103218" y="3581223"/>
                <a:ext cx="129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>
                <a:off x="8093929" y="3582848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8103218" y="3704645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759218" y="3690848"/>
                <a:ext cx="0" cy="864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8115278" y="4554848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8133864" y="4554848"/>
                <a:ext cx="0" cy="504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9384752" y="1749264"/>
              <a:ext cx="1420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中断服务程序</a:t>
              </a:r>
              <a:endParaRPr lang="zh-CN" altLang="en-US" sz="1400" dirty="0">
                <a:latin typeface="+mn-ea"/>
              </a:endParaRPr>
            </a:p>
            <a:p>
              <a:r>
                <a:rPr lang="en-US" altLang="zh-CN" sz="1400" dirty="0" smtClean="0">
                  <a:latin typeface="+mn-ea"/>
                </a:rPr>
                <a:t>A     B      C</a:t>
              </a:r>
              <a:endParaRPr lang="en-US" altLang="zh-CN" sz="1400" dirty="0" smtClean="0">
                <a:latin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268510" y="1579532"/>
              <a:ext cx="5789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+mn-ea"/>
                </a:rPr>
                <a:t>Main</a:t>
              </a:r>
              <a:endParaRPr lang="zh-CN" altLang="en-US" sz="1400" dirty="0"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568988" y="4100943"/>
            <a:ext cx="310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：屏蔽，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：开放中断</a:t>
            </a:r>
            <a:endParaRPr lang="zh-CN" altLang="en-US" dirty="0"/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844059" y="1606398"/>
            <a:ext cx="193259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latin typeface="+mn-ea"/>
                <a:ea typeface="+mn-ea"/>
              </a:rPr>
              <a:t>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05422" y="948296"/>
            <a:ext cx="4889133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4226" y="2402808"/>
            <a:ext cx="2021315" cy="1581405"/>
            <a:chOff x="6640286" y="2310130"/>
            <a:chExt cx="2021315" cy="1581405"/>
          </a:xfrm>
        </p:grpSpPr>
        <p:sp>
          <p:nvSpPr>
            <p:cNvPr id="6" name="矩形 5"/>
            <p:cNvSpPr/>
            <p:nvPr/>
          </p:nvSpPr>
          <p:spPr>
            <a:xfrm>
              <a:off x="6640286" y="2325993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7369629" y="26179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7369629" y="3129537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369629" y="3652050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369629" y="2310130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INTR2</a:t>
              </a:r>
              <a:endParaRPr lang="zh-CN" altLang="en-US" sz="1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69629" y="2813082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INTR1</a:t>
              </a:r>
              <a:endParaRPr lang="zh-CN" altLang="en-US" sz="1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69628" y="3344273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INTR0</a:t>
              </a:r>
              <a:endParaRPr lang="zh-CN" altLang="en-US" sz="1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229601" y="245015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229601" y="292740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229601" y="3508327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61474" y="4508665"/>
            <a:ext cx="5703806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sym typeface="Wingdings" panose="05000000000000000000" pitchFamily="2" charset="2"/>
              </a:rPr>
              <a:t>级</a:t>
            </a:r>
            <a:r>
              <a:rPr lang="zh-CN" altLang="en-US" sz="2300" dirty="0" smtClean="0"/>
              <a:t>响应优先级由外围设备物理</a:t>
            </a:r>
            <a:r>
              <a:rPr lang="zh-CN" altLang="en-US" sz="2300" dirty="0"/>
              <a:t>连接</a:t>
            </a:r>
            <a:r>
              <a:rPr lang="zh-CN" altLang="en-US" sz="2300" dirty="0" smtClean="0"/>
              <a:t>确定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sp>
        <p:nvSpPr>
          <p:cNvPr id="17" name="矩形 16"/>
          <p:cNvSpPr/>
          <p:nvPr/>
        </p:nvSpPr>
        <p:spPr>
          <a:xfrm>
            <a:off x="1074226" y="5369545"/>
            <a:ext cx="5594801" cy="529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sym typeface="Wingdings" panose="05000000000000000000" pitchFamily="2" charset="2"/>
              </a:rPr>
              <a:t>多级</a:t>
            </a:r>
            <a:r>
              <a:rPr lang="zh-CN" altLang="en-US" sz="2300" dirty="0">
                <a:sym typeface="Wingdings" panose="05000000000000000000" pitchFamily="2" charset="2"/>
              </a:rPr>
              <a:t>中断的</a:t>
            </a:r>
            <a:r>
              <a:rPr lang="zh-CN" altLang="en-US" sz="2300" dirty="0" smtClean="0">
                <a:sym typeface="Wingdings" panose="05000000000000000000" pitchFamily="2" charset="2"/>
              </a:rPr>
              <a:t>处理优先级与屏蔽位有关</a:t>
            </a:r>
            <a:r>
              <a:rPr lang="en-US" altLang="zh-CN" sz="2300" dirty="0" smtClean="0"/>
              <a:t>      </a:t>
            </a:r>
            <a:endParaRPr lang="zh-CN" altLang="en-US" sz="2300" dirty="0"/>
          </a:p>
        </p:txBody>
      </p:sp>
      <p:graphicFrame>
        <p:nvGraphicFramePr>
          <p:cNvPr id="18" name="Group 37"/>
          <p:cNvGraphicFramePr>
            <a:graphicFrameLocks noGrp="1"/>
          </p:cNvGraphicFramePr>
          <p:nvPr/>
        </p:nvGraphicFramePr>
        <p:xfrm>
          <a:off x="3642320" y="2359019"/>
          <a:ext cx="2406511" cy="1625194"/>
        </p:xfrm>
        <a:graphic>
          <a:graphicData uri="http://schemas.openxmlformats.org/drawingml/2006/table">
            <a:tbl>
              <a:tblPr/>
              <a:tblGrid>
                <a:gridCol w="443896"/>
                <a:gridCol w="724829"/>
                <a:gridCol w="613317"/>
                <a:gridCol w="624469"/>
              </a:tblGrid>
              <a:tr h="61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IM2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(A)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B)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 C)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2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568988" y="4100943"/>
            <a:ext cx="310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：屏蔽，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：开放中断</a:t>
            </a:r>
            <a:endParaRPr lang="zh-CN" altLang="en-US" dirty="0"/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844059" y="1606398"/>
            <a:ext cx="193259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latin typeface="+mn-ea"/>
                <a:ea typeface="+mn-ea"/>
              </a:rPr>
              <a:t>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827553" y="1612523"/>
            <a:ext cx="2999798" cy="1694411"/>
            <a:chOff x="7805734" y="1579532"/>
            <a:chExt cx="2999798" cy="1694411"/>
          </a:xfrm>
        </p:grpSpPr>
        <p:grpSp>
          <p:nvGrpSpPr>
            <p:cNvPr id="64" name="组合 63"/>
            <p:cNvGrpSpPr/>
            <p:nvPr/>
          </p:nvGrpSpPr>
          <p:grpSpPr>
            <a:xfrm>
              <a:off x="7882529" y="1579532"/>
              <a:ext cx="2923003" cy="1608880"/>
              <a:chOff x="7882529" y="1579532"/>
              <a:chExt cx="2923003" cy="160888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7882529" y="1902956"/>
                <a:ext cx="2091641" cy="1285456"/>
                <a:chOff x="7342289" y="1460365"/>
                <a:chExt cx="2091641" cy="1285456"/>
              </a:xfrm>
            </p:grpSpPr>
            <p:cxnSp>
              <p:nvCxnSpPr>
                <p:cNvPr id="70" name="直接连接符 69"/>
                <p:cNvCxnSpPr/>
                <p:nvPr/>
              </p:nvCxnSpPr>
              <p:spPr>
                <a:xfrm flipH="1">
                  <a:off x="8017727" y="1460365"/>
                  <a:ext cx="0" cy="8803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箭头连接符 70"/>
                <p:cNvCxnSpPr/>
                <p:nvPr/>
              </p:nvCxnSpPr>
              <p:spPr>
                <a:xfrm>
                  <a:off x="7342289" y="2349821"/>
                  <a:ext cx="541623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文本框 71"/>
                <p:cNvSpPr txBox="1"/>
                <p:nvPr/>
              </p:nvSpPr>
              <p:spPr>
                <a:xfrm>
                  <a:off x="7392135" y="1979779"/>
                  <a:ext cx="3808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+mn-ea"/>
                    </a:rPr>
                    <a:t>B</a:t>
                  </a:r>
                  <a:endParaRPr lang="zh-CN" altLang="en-US" sz="1400" dirty="0">
                    <a:latin typeface="+mn-ea"/>
                  </a:endParaRPr>
                </a:p>
              </p:txBody>
            </p:sp>
            <p:cxnSp>
              <p:nvCxnSpPr>
                <p:cNvPr id="73" name="直接连接符 72"/>
                <p:cNvCxnSpPr/>
                <p:nvPr/>
              </p:nvCxnSpPr>
              <p:spPr>
                <a:xfrm>
                  <a:off x="8040028" y="2340689"/>
                  <a:ext cx="1368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>
                  <a:off x="9433930" y="2349821"/>
                  <a:ext cx="0" cy="396000"/>
                </a:xfrm>
                <a:prstGeom prst="line">
                  <a:avLst/>
                </a:prstGeom>
                <a:ln w="19050">
                  <a:solidFill>
                    <a:srgbClr val="3438F6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文本框 67"/>
              <p:cNvSpPr txBox="1"/>
              <p:nvPr/>
            </p:nvSpPr>
            <p:spPr>
              <a:xfrm>
                <a:off x="9384752" y="1749264"/>
                <a:ext cx="1420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+mn-ea"/>
                  </a:rPr>
                  <a:t>中断服务程序</a:t>
                </a:r>
                <a:endParaRPr lang="zh-CN" altLang="en-US" sz="1400" dirty="0">
                  <a:latin typeface="+mn-ea"/>
                </a:endParaRPr>
              </a:p>
              <a:p>
                <a:r>
                  <a:rPr lang="en-US" altLang="zh-CN" sz="1400" dirty="0" smtClean="0">
                    <a:latin typeface="+mn-ea"/>
                  </a:rPr>
                  <a:t>A     B      C</a:t>
                </a:r>
                <a:endParaRPr lang="en-US" altLang="zh-CN" sz="1400" dirty="0" smtClean="0">
                  <a:latin typeface="+mn-ea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8268510" y="1579532"/>
                <a:ext cx="5789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Main</a:t>
                </a:r>
                <a:endParaRPr lang="zh-CN" altLang="en-US" sz="1400" dirty="0">
                  <a:latin typeface="+mn-ea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7805734" y="2957967"/>
              <a:ext cx="925551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A</a:t>
              </a:r>
              <a:r>
                <a:rPr lang="zh-CN" altLang="en-US" sz="1400" dirty="0" smtClean="0">
                  <a:latin typeface="+mn-ea"/>
                </a:rPr>
                <a:t>、</a:t>
              </a:r>
              <a:r>
                <a:rPr lang="en-US" altLang="zh-CN" sz="1400" dirty="0" smtClean="0">
                  <a:latin typeface="+mn-ea"/>
                </a:rPr>
                <a:t>C</a:t>
              </a:r>
              <a:endParaRPr lang="zh-CN" altLang="en-US" sz="1400" dirty="0">
                <a:latin typeface="+mn-ea"/>
              </a:endParaRPr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8403292" y="3083391"/>
              <a:ext cx="541623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8618348" y="3191235"/>
            <a:ext cx="1677349" cy="2279459"/>
            <a:chOff x="8618348" y="3213537"/>
            <a:chExt cx="1677349" cy="2279459"/>
          </a:xfrm>
        </p:grpSpPr>
        <p:grpSp>
          <p:nvGrpSpPr>
            <p:cNvPr id="75" name="组合 74"/>
            <p:cNvGrpSpPr/>
            <p:nvPr/>
          </p:nvGrpSpPr>
          <p:grpSpPr>
            <a:xfrm>
              <a:off x="8618348" y="4016996"/>
              <a:ext cx="1677349" cy="1476000"/>
              <a:chOff x="8093929" y="3582848"/>
              <a:chExt cx="1677349" cy="1476000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8093929" y="3582848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8103218" y="3704645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9759218" y="3690848"/>
                <a:ext cx="0" cy="864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8115278" y="4554848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flipH="1">
                <a:off x="8122713" y="4554848"/>
                <a:ext cx="0" cy="504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直接连接符 86"/>
            <p:cNvCxnSpPr/>
            <p:nvPr/>
          </p:nvCxnSpPr>
          <p:spPr>
            <a:xfrm>
              <a:off x="9555044" y="3226120"/>
              <a:ext cx="432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9555044" y="3213537"/>
              <a:ext cx="0" cy="54000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9555044" y="3753537"/>
              <a:ext cx="396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9974170" y="3753537"/>
              <a:ext cx="0" cy="25200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8618348" y="4005537"/>
              <a:ext cx="1368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05422" y="948296"/>
            <a:ext cx="4908797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4226" y="2402808"/>
            <a:ext cx="2021315" cy="1581405"/>
            <a:chOff x="6640286" y="2310130"/>
            <a:chExt cx="2021315" cy="1581405"/>
          </a:xfrm>
        </p:grpSpPr>
        <p:sp>
          <p:nvSpPr>
            <p:cNvPr id="6" name="矩形 5"/>
            <p:cNvSpPr/>
            <p:nvPr/>
          </p:nvSpPr>
          <p:spPr>
            <a:xfrm>
              <a:off x="6640286" y="2325993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7369629" y="26179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7369629" y="3129537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369629" y="3652050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369629" y="2310130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INTR2</a:t>
              </a:r>
              <a:endParaRPr lang="zh-CN" altLang="en-US" sz="1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69629" y="2813082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INTR1</a:t>
              </a:r>
              <a:endParaRPr lang="zh-CN" altLang="en-US" sz="1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69628" y="3344273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INTR0</a:t>
              </a:r>
              <a:endParaRPr lang="zh-CN" altLang="en-US" sz="1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229601" y="245015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229601" y="292740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229601" y="3508327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graphicFrame>
        <p:nvGraphicFramePr>
          <p:cNvPr id="18" name="Group 37"/>
          <p:cNvGraphicFramePr>
            <a:graphicFrameLocks noGrp="1"/>
          </p:cNvGraphicFramePr>
          <p:nvPr/>
        </p:nvGraphicFramePr>
        <p:xfrm>
          <a:off x="3642320" y="2359019"/>
          <a:ext cx="2406511" cy="1625194"/>
        </p:xfrm>
        <a:graphic>
          <a:graphicData uri="http://schemas.openxmlformats.org/drawingml/2006/table">
            <a:tbl>
              <a:tblPr/>
              <a:tblGrid>
                <a:gridCol w="443896"/>
                <a:gridCol w="724829"/>
                <a:gridCol w="613317"/>
                <a:gridCol w="624469"/>
              </a:tblGrid>
              <a:tr h="61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IM2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(A)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B)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 C)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2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568988" y="4100943"/>
            <a:ext cx="310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：屏蔽，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：开放中断</a:t>
            </a:r>
            <a:endParaRPr lang="zh-CN" altLang="en-US" dirty="0"/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844059" y="1606398"/>
            <a:ext cx="193259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latin typeface="+mn-ea"/>
                <a:ea typeface="+mn-ea"/>
              </a:rPr>
              <a:t>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19" name="圆角右箭头 18"/>
          <p:cNvSpPr/>
          <p:nvPr/>
        </p:nvSpPr>
        <p:spPr>
          <a:xfrm flipH="1" flipV="1">
            <a:off x="3642319" y="4609855"/>
            <a:ext cx="1203255" cy="475101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Group 37"/>
          <p:cNvGraphicFramePr>
            <a:graphicFrameLocks noGrp="1"/>
          </p:cNvGraphicFramePr>
          <p:nvPr/>
        </p:nvGraphicFramePr>
        <p:xfrm>
          <a:off x="1032313" y="4606512"/>
          <a:ext cx="2406511" cy="1625194"/>
        </p:xfrm>
        <a:graphic>
          <a:graphicData uri="http://schemas.openxmlformats.org/drawingml/2006/table">
            <a:tbl>
              <a:tblPr/>
              <a:tblGrid>
                <a:gridCol w="443896"/>
                <a:gridCol w="724829"/>
                <a:gridCol w="613317"/>
                <a:gridCol w="624469"/>
              </a:tblGrid>
              <a:tr h="61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IM2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(A)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B)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 C)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2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6" name="组合 45"/>
          <p:cNvGrpSpPr/>
          <p:nvPr/>
        </p:nvGrpSpPr>
        <p:grpSpPr>
          <a:xfrm>
            <a:off x="8260942" y="1165737"/>
            <a:ext cx="3242808" cy="1212880"/>
            <a:chOff x="7562724" y="1579532"/>
            <a:chExt cx="3242808" cy="1212880"/>
          </a:xfrm>
        </p:grpSpPr>
        <p:grpSp>
          <p:nvGrpSpPr>
            <p:cNvPr id="47" name="组合 46"/>
            <p:cNvGrpSpPr/>
            <p:nvPr/>
          </p:nvGrpSpPr>
          <p:grpSpPr>
            <a:xfrm>
              <a:off x="7562724" y="1902956"/>
              <a:ext cx="1920794" cy="889456"/>
              <a:chOff x="7022484" y="1460365"/>
              <a:chExt cx="1920794" cy="889456"/>
            </a:xfrm>
          </p:grpSpPr>
          <p:cxnSp>
            <p:nvCxnSpPr>
              <p:cNvPr id="50" name="直接连接符 49"/>
              <p:cNvCxnSpPr/>
              <p:nvPr/>
            </p:nvCxnSpPr>
            <p:spPr>
              <a:xfrm flipH="1">
                <a:off x="8017727" y="1460365"/>
                <a:ext cx="0" cy="8803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7342289" y="2349821"/>
                <a:ext cx="541623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本框 51"/>
              <p:cNvSpPr txBox="1"/>
              <p:nvPr/>
            </p:nvSpPr>
            <p:spPr>
              <a:xfrm>
                <a:off x="7022484" y="2002552"/>
                <a:ext cx="925551" cy="31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A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B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C</a:t>
                </a:r>
                <a:endParaRPr lang="zh-CN" altLang="en-US" sz="1400" dirty="0">
                  <a:latin typeface="+mn-ea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8040029" y="2340689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文本框 47"/>
            <p:cNvSpPr txBox="1"/>
            <p:nvPr/>
          </p:nvSpPr>
          <p:spPr>
            <a:xfrm>
              <a:off x="9384752" y="1749264"/>
              <a:ext cx="1420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中断服务程序</a:t>
              </a:r>
              <a:endParaRPr lang="zh-CN" altLang="en-US" sz="1400" dirty="0">
                <a:latin typeface="+mn-ea"/>
              </a:endParaRPr>
            </a:p>
            <a:p>
              <a:r>
                <a:rPr lang="en-US" altLang="zh-CN" sz="1400" dirty="0" smtClean="0">
                  <a:latin typeface="+mn-ea"/>
                </a:rPr>
                <a:t>A     B      C</a:t>
              </a:r>
              <a:endParaRPr lang="en-US" altLang="zh-CN" sz="1400" dirty="0" smtClean="0">
                <a:latin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68510" y="1579532"/>
              <a:ext cx="5789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+mn-ea"/>
                </a:rPr>
                <a:t>Main</a:t>
              </a:r>
              <a:endParaRPr lang="zh-CN" altLang="en-US" sz="1400" dirty="0">
                <a:latin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9207925" y="2387307"/>
            <a:ext cx="1848655" cy="2048054"/>
            <a:chOff x="8567366" y="2836056"/>
            <a:chExt cx="1848655" cy="2048054"/>
          </a:xfrm>
        </p:grpSpPr>
        <p:grpSp>
          <p:nvGrpSpPr>
            <p:cNvPr id="108" name="组合 107"/>
            <p:cNvGrpSpPr/>
            <p:nvPr/>
          </p:nvGrpSpPr>
          <p:grpSpPr>
            <a:xfrm>
              <a:off x="8578809" y="2836056"/>
              <a:ext cx="914271" cy="2048054"/>
              <a:chOff x="8030854" y="2349821"/>
              <a:chExt cx="914271" cy="2048054"/>
            </a:xfrm>
          </p:grpSpPr>
          <p:cxnSp>
            <p:nvCxnSpPr>
              <p:cNvPr id="115" name="直接连接符 114"/>
              <p:cNvCxnSpPr/>
              <p:nvPr/>
            </p:nvCxnSpPr>
            <p:spPr>
              <a:xfrm>
                <a:off x="8943278" y="2349821"/>
                <a:ext cx="0" cy="108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8945125" y="3601609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 flipH="1">
                <a:off x="8030854" y="4109875"/>
                <a:ext cx="0" cy="28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>
              <a:off x="8567366" y="2923202"/>
              <a:ext cx="1848655" cy="1684582"/>
              <a:chOff x="8567366" y="2923202"/>
              <a:chExt cx="1848655" cy="1684582"/>
            </a:xfrm>
          </p:grpSpPr>
          <p:cxnSp>
            <p:nvCxnSpPr>
              <p:cNvPr id="100" name="直接连接符 99"/>
              <p:cNvCxnSpPr/>
              <p:nvPr/>
            </p:nvCxnSpPr>
            <p:spPr>
              <a:xfrm>
                <a:off x="9491260" y="2926384"/>
                <a:ext cx="468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9948021" y="2923202"/>
                <a:ext cx="0" cy="108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9948021" y="3031202"/>
                <a:ext cx="468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10403833" y="3024058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9939459" y="3547870"/>
                <a:ext cx="468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9948021" y="3560146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489905" y="4090085"/>
                <a:ext cx="468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8567366" y="4607784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4210" y="2905158"/>
            <a:ext cx="2622414" cy="3374702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05423" y="948296"/>
            <a:ext cx="4891648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5909" y="1470599"/>
            <a:ext cx="10972801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200" dirty="0" smtClean="0">
                <a:latin typeface="+mn-ea"/>
              </a:rPr>
              <a:t>例</a:t>
            </a:r>
            <a:r>
              <a:rPr lang="en-US" altLang="zh-CN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中断</a:t>
            </a:r>
            <a:r>
              <a:rPr lang="zh-CN" altLang="en-US" sz="2200" dirty="0" smtClean="0">
                <a:latin typeface="+mn-ea"/>
              </a:rPr>
              <a:t>硬件排队中外设</a:t>
            </a:r>
            <a:r>
              <a:rPr lang="en-US" altLang="zh-CN" sz="2200" dirty="0" smtClean="0">
                <a:latin typeface="+mn-ea"/>
              </a:rPr>
              <a:t>A</a:t>
            </a:r>
            <a:r>
              <a:rPr lang="zh-CN" altLang="en-US" sz="2200" dirty="0" smtClean="0">
                <a:latin typeface="+mn-ea"/>
              </a:rPr>
              <a:t>、</a:t>
            </a:r>
            <a:r>
              <a:rPr lang="en-US" altLang="zh-CN" sz="2200" dirty="0" smtClean="0">
                <a:latin typeface="+mn-ea"/>
              </a:rPr>
              <a:t>B</a:t>
            </a:r>
            <a:r>
              <a:rPr lang="zh-CN" altLang="en-US" sz="2200" dirty="0" smtClean="0">
                <a:latin typeface="+mn-ea"/>
              </a:rPr>
              <a:t>、</a:t>
            </a:r>
            <a:r>
              <a:rPr lang="en-US" altLang="zh-CN" sz="2200" dirty="0" smtClean="0">
                <a:latin typeface="+mn-ea"/>
              </a:rPr>
              <a:t>C</a:t>
            </a:r>
            <a:r>
              <a:rPr lang="zh-CN" altLang="en-US" sz="2200" dirty="0" smtClean="0">
                <a:latin typeface="+mn-ea"/>
              </a:rPr>
              <a:t>的</a:t>
            </a:r>
            <a:r>
              <a:rPr lang="zh-CN" altLang="en-US" sz="2200" dirty="0">
                <a:latin typeface="+mn-ea"/>
              </a:rPr>
              <a:t>响应优先级是</a:t>
            </a:r>
            <a:r>
              <a:rPr lang="en-US" altLang="zh-CN" sz="2200" dirty="0">
                <a:latin typeface="+mn-ea"/>
              </a:rPr>
              <a:t>A</a:t>
            </a:r>
            <a:r>
              <a:rPr lang="zh-CN" altLang="en-US" sz="2200" dirty="0">
                <a:latin typeface="+mn-ea"/>
              </a:rPr>
              <a:t>＞</a:t>
            </a:r>
            <a:r>
              <a:rPr lang="en-US" altLang="zh-CN" sz="2200" dirty="0">
                <a:latin typeface="+mn-ea"/>
              </a:rPr>
              <a:t>B</a:t>
            </a:r>
            <a:r>
              <a:rPr lang="zh-CN" altLang="en-US" sz="2200" dirty="0">
                <a:latin typeface="+mn-ea"/>
              </a:rPr>
              <a:t>＞</a:t>
            </a:r>
            <a:r>
              <a:rPr lang="en-US" altLang="zh-CN" sz="2200" dirty="0" smtClean="0">
                <a:latin typeface="+mn-ea"/>
              </a:rPr>
              <a:t>C</a:t>
            </a:r>
            <a:r>
              <a:rPr lang="zh-CN" altLang="en-US" sz="2200" dirty="0" smtClean="0">
                <a:latin typeface="+mn-ea"/>
              </a:rPr>
              <a:t>，其中断屏蔽字如下表。按下图时间轴</a:t>
            </a:r>
            <a:r>
              <a:rPr lang="zh-CN" altLang="en-US" sz="2200" dirty="0">
                <a:latin typeface="+mn-ea"/>
              </a:rPr>
              <a:t>所</a:t>
            </a:r>
            <a:r>
              <a:rPr lang="zh-CN" altLang="en-US" sz="2200" dirty="0" smtClean="0">
                <a:latin typeface="+mn-ea"/>
              </a:rPr>
              <a:t>示设备中断请求，</a:t>
            </a:r>
            <a:r>
              <a:rPr lang="zh-CN" altLang="en-US" sz="2200" dirty="0">
                <a:latin typeface="+mn-ea"/>
              </a:rPr>
              <a:t>画出</a:t>
            </a:r>
            <a:r>
              <a:rPr lang="en-US" altLang="zh-CN" sz="2200" dirty="0">
                <a:latin typeface="+mn-ea"/>
              </a:rPr>
              <a:t>CPU</a:t>
            </a:r>
            <a:r>
              <a:rPr lang="zh-CN" altLang="en-US" sz="2200" dirty="0">
                <a:latin typeface="+mn-ea"/>
              </a:rPr>
              <a:t>执行</a:t>
            </a:r>
            <a:r>
              <a:rPr lang="zh-CN" altLang="en-US" sz="2200" dirty="0" smtClean="0">
                <a:latin typeface="+mn-ea"/>
              </a:rPr>
              <a:t>程序轨迹。设中断服务程序时间均</a:t>
            </a:r>
            <a:r>
              <a:rPr lang="zh-CN" altLang="en-US" sz="2200" dirty="0">
                <a:latin typeface="+mn-ea"/>
              </a:rPr>
              <a:t>为</a:t>
            </a:r>
            <a:r>
              <a:rPr lang="en-US" altLang="zh-CN" sz="2200" dirty="0">
                <a:latin typeface="+mn-ea"/>
              </a:rPr>
              <a:t>20 </a:t>
            </a:r>
            <a:r>
              <a:rPr lang="en-US" altLang="zh-CN" sz="2200" dirty="0">
                <a:latin typeface="+mn-ea"/>
                <a:sym typeface="Symbol" panose="05050102010706020507" pitchFamily="18" charset="2"/>
              </a:rPr>
              <a:t></a:t>
            </a:r>
            <a:r>
              <a:rPr lang="en-US" altLang="zh-CN" sz="2200" dirty="0">
                <a:latin typeface="+mn-ea"/>
              </a:rPr>
              <a:t> s</a:t>
            </a:r>
            <a:r>
              <a:rPr lang="zh-CN" altLang="en-US" sz="2200" dirty="0" smtClean="0">
                <a:latin typeface="+mn-ea"/>
              </a:rPr>
              <a:t>。</a:t>
            </a:r>
            <a:r>
              <a:rPr lang="en-US" altLang="zh-CN" sz="2300" dirty="0" smtClean="0">
                <a:latin typeface="+mn-ea"/>
              </a:rPr>
              <a:t>            </a:t>
            </a:r>
            <a:endParaRPr lang="en-US" altLang="zh-CN" sz="2300" dirty="0">
              <a:latin typeface="+mn-ea"/>
            </a:endParaRPr>
          </a:p>
        </p:txBody>
      </p:sp>
      <p:graphicFrame>
        <p:nvGraphicFramePr>
          <p:cNvPr id="44" name="组合 3"/>
          <p:cNvGraphicFramePr>
            <a:graphicFrameLocks noGrp="1"/>
          </p:cNvGraphicFramePr>
          <p:nvPr/>
        </p:nvGraphicFramePr>
        <p:xfrm>
          <a:off x="847062" y="3401286"/>
          <a:ext cx="1654381" cy="1783176"/>
        </p:xfrm>
        <a:graphic>
          <a:graphicData uri="http://schemas.openxmlformats.org/drawingml/2006/table">
            <a:tbl>
              <a:tblPr/>
              <a:tblGrid>
                <a:gridCol w="543336"/>
                <a:gridCol w="1111045"/>
              </a:tblGrid>
              <a:tr h="4197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设备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屏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蔽    码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     B      C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5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1      1       1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0      1       0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0      1       1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CPU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0      0       0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169" y="5627293"/>
            <a:ext cx="5259616" cy="807290"/>
          </a:xfrm>
          <a:prstGeom prst="rect">
            <a:avLst/>
          </a:prstGeom>
        </p:spPr>
      </p:pic>
      <p:sp>
        <p:nvSpPr>
          <p:cNvPr id="78" name="直线 3"/>
          <p:cNvSpPr>
            <a:spLocks noChangeShapeType="1"/>
          </p:cNvSpPr>
          <p:nvPr/>
        </p:nvSpPr>
        <p:spPr bwMode="auto">
          <a:xfrm>
            <a:off x="4912856" y="4856643"/>
            <a:ext cx="6732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" name="直线 4"/>
          <p:cNvSpPr>
            <a:spLocks noChangeShapeType="1"/>
          </p:cNvSpPr>
          <p:nvPr/>
        </p:nvSpPr>
        <p:spPr bwMode="auto">
          <a:xfrm>
            <a:off x="4949369" y="2588107"/>
            <a:ext cx="0" cy="226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" name="直线 5"/>
          <p:cNvSpPr>
            <a:spLocks noChangeShapeType="1"/>
          </p:cNvSpPr>
          <p:nvPr/>
        </p:nvSpPr>
        <p:spPr bwMode="auto">
          <a:xfrm>
            <a:off x="4949370" y="2840518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1" name="直线 6"/>
          <p:cNvSpPr>
            <a:spLocks noChangeShapeType="1"/>
          </p:cNvSpPr>
          <p:nvPr/>
        </p:nvSpPr>
        <p:spPr bwMode="auto">
          <a:xfrm>
            <a:off x="4984295" y="3488218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" name="直线 7"/>
          <p:cNvSpPr>
            <a:spLocks noChangeShapeType="1"/>
          </p:cNvSpPr>
          <p:nvPr/>
        </p:nvSpPr>
        <p:spPr bwMode="auto">
          <a:xfrm>
            <a:off x="4984295" y="4137506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" name="文本框 8"/>
          <p:cNvSpPr txBox="1">
            <a:spLocks noChangeArrowheads="1"/>
          </p:cNvSpPr>
          <p:nvPr/>
        </p:nvSpPr>
        <p:spPr bwMode="auto">
          <a:xfrm>
            <a:off x="4012745" y="3993044"/>
            <a:ext cx="108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服务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4" name="文本框 9"/>
          <p:cNvSpPr txBox="1">
            <a:spLocks noChangeArrowheads="1"/>
          </p:cNvSpPr>
          <p:nvPr/>
        </p:nvSpPr>
        <p:spPr bwMode="auto">
          <a:xfrm>
            <a:off x="4012745" y="3272319"/>
            <a:ext cx="108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服务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5" name="文本框 10"/>
          <p:cNvSpPr txBox="1">
            <a:spLocks noChangeArrowheads="1"/>
          </p:cNvSpPr>
          <p:nvPr/>
        </p:nvSpPr>
        <p:spPr bwMode="auto">
          <a:xfrm>
            <a:off x="4012745" y="2696057"/>
            <a:ext cx="108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服务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6" name="直线 11"/>
          <p:cNvSpPr>
            <a:spLocks noChangeShapeType="1"/>
          </p:cNvSpPr>
          <p:nvPr/>
        </p:nvSpPr>
        <p:spPr bwMode="auto">
          <a:xfrm>
            <a:off x="6100306" y="47121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7" name="直线 12"/>
          <p:cNvSpPr>
            <a:spLocks noChangeShapeType="1"/>
          </p:cNvSpPr>
          <p:nvPr/>
        </p:nvSpPr>
        <p:spPr bwMode="auto">
          <a:xfrm>
            <a:off x="7216319" y="47121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" name="直线 13"/>
          <p:cNvSpPr>
            <a:spLocks noChangeShapeType="1"/>
          </p:cNvSpPr>
          <p:nvPr/>
        </p:nvSpPr>
        <p:spPr bwMode="auto">
          <a:xfrm>
            <a:off x="8332331" y="47121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" name="直线 14"/>
          <p:cNvSpPr>
            <a:spLocks noChangeShapeType="1"/>
          </p:cNvSpPr>
          <p:nvPr/>
        </p:nvSpPr>
        <p:spPr bwMode="auto">
          <a:xfrm>
            <a:off x="9376906" y="47121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0" name="直线 15"/>
          <p:cNvSpPr>
            <a:spLocks noChangeShapeType="1"/>
          </p:cNvSpPr>
          <p:nvPr/>
        </p:nvSpPr>
        <p:spPr bwMode="auto">
          <a:xfrm>
            <a:off x="10384969" y="4677257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1" name="文本框 16"/>
          <p:cNvSpPr txBox="1">
            <a:spLocks noChangeArrowheads="1"/>
          </p:cNvSpPr>
          <p:nvPr/>
        </p:nvSpPr>
        <p:spPr bwMode="auto">
          <a:xfrm>
            <a:off x="3976231" y="4604232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endParaRPr kumimoji="1" lang="en-US" altLang="zh-CN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" name="文本框 17"/>
          <p:cNvSpPr txBox="1">
            <a:spLocks noChangeArrowheads="1"/>
          </p:cNvSpPr>
          <p:nvPr/>
        </p:nvSpPr>
        <p:spPr bwMode="auto">
          <a:xfrm>
            <a:off x="4804907" y="4964594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kumimoji="1" lang="en-US" altLang="zh-CN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文本框 19"/>
          <p:cNvSpPr txBox="1">
            <a:spLocks noChangeArrowheads="1"/>
          </p:cNvSpPr>
          <p:nvPr/>
        </p:nvSpPr>
        <p:spPr bwMode="auto">
          <a:xfrm>
            <a:off x="7036932" y="5001106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" name="直线 20"/>
          <p:cNvSpPr>
            <a:spLocks noChangeShapeType="1"/>
          </p:cNvSpPr>
          <p:nvPr/>
        </p:nvSpPr>
        <p:spPr bwMode="auto">
          <a:xfrm>
            <a:off x="6640056" y="4748694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" name="直线 21"/>
          <p:cNvSpPr>
            <a:spLocks noChangeShapeType="1"/>
          </p:cNvSpPr>
          <p:nvPr/>
        </p:nvSpPr>
        <p:spPr bwMode="auto">
          <a:xfrm>
            <a:off x="4949368" y="4137506"/>
            <a:ext cx="11509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6" name="直线 22"/>
          <p:cNvSpPr>
            <a:spLocks noChangeShapeType="1"/>
          </p:cNvSpPr>
          <p:nvPr/>
        </p:nvSpPr>
        <p:spPr bwMode="auto">
          <a:xfrm>
            <a:off x="6100306" y="4137507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8" name="直线 23"/>
          <p:cNvSpPr>
            <a:spLocks noChangeShapeType="1"/>
          </p:cNvSpPr>
          <p:nvPr/>
        </p:nvSpPr>
        <p:spPr bwMode="auto">
          <a:xfrm>
            <a:off x="6100306" y="4856643"/>
            <a:ext cx="53975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直线 24"/>
          <p:cNvSpPr>
            <a:spLocks noChangeShapeType="1"/>
          </p:cNvSpPr>
          <p:nvPr/>
        </p:nvSpPr>
        <p:spPr bwMode="auto">
          <a:xfrm>
            <a:off x="6640056" y="3488219"/>
            <a:ext cx="0" cy="1331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0" name="直线 25"/>
          <p:cNvSpPr>
            <a:spLocks noChangeShapeType="1"/>
          </p:cNvSpPr>
          <p:nvPr/>
        </p:nvSpPr>
        <p:spPr bwMode="auto">
          <a:xfrm>
            <a:off x="6640056" y="3488218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直线 26"/>
          <p:cNvSpPr>
            <a:spLocks noChangeShapeType="1"/>
          </p:cNvSpPr>
          <p:nvPr/>
        </p:nvSpPr>
        <p:spPr bwMode="auto">
          <a:xfrm>
            <a:off x="7216319" y="284051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" name="直线 27"/>
          <p:cNvSpPr>
            <a:spLocks noChangeShapeType="1"/>
          </p:cNvSpPr>
          <p:nvPr/>
        </p:nvSpPr>
        <p:spPr bwMode="auto">
          <a:xfrm>
            <a:off x="7216319" y="2840518"/>
            <a:ext cx="1081086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" name="直线 28"/>
          <p:cNvSpPr>
            <a:spLocks noChangeShapeType="1"/>
          </p:cNvSpPr>
          <p:nvPr/>
        </p:nvSpPr>
        <p:spPr bwMode="auto">
          <a:xfrm>
            <a:off x="8297405" y="284051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" name="直线 29"/>
          <p:cNvSpPr>
            <a:spLocks noChangeShapeType="1"/>
          </p:cNvSpPr>
          <p:nvPr/>
        </p:nvSpPr>
        <p:spPr bwMode="auto">
          <a:xfrm>
            <a:off x="8297405" y="3488218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8" name="直线 30"/>
          <p:cNvSpPr>
            <a:spLocks noChangeShapeType="1"/>
          </p:cNvSpPr>
          <p:nvPr/>
        </p:nvSpPr>
        <p:spPr bwMode="auto">
          <a:xfrm>
            <a:off x="8873669" y="3488219"/>
            <a:ext cx="0" cy="1368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9" name="直线 31"/>
          <p:cNvSpPr>
            <a:spLocks noChangeShapeType="1"/>
          </p:cNvSpPr>
          <p:nvPr/>
        </p:nvSpPr>
        <p:spPr bwMode="auto">
          <a:xfrm>
            <a:off x="8873669" y="4856643"/>
            <a:ext cx="194310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0" name="文本框 32"/>
          <p:cNvSpPr txBox="1">
            <a:spLocks noChangeArrowheads="1"/>
          </p:cNvSpPr>
          <p:nvPr/>
        </p:nvSpPr>
        <p:spPr bwMode="auto">
          <a:xfrm>
            <a:off x="5597070" y="4532794"/>
            <a:ext cx="41036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20                40                 60              80</a:t>
            </a:r>
            <a:endParaRPr kumimoji="1"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8" grpId="0" animBg="1"/>
      <p:bldP spid="1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3"/>
          <p:cNvGraphicFramePr>
            <a:graphicFrameLocks noGrp="1" noChangeAspect="1"/>
          </p:cNvGraphicFramePr>
          <p:nvPr>
            <p:ph idx="1"/>
          </p:nvPr>
        </p:nvGraphicFramePr>
        <p:xfrm>
          <a:off x="2690370" y="1935009"/>
          <a:ext cx="5832475" cy="40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Picture" r:id="rId1" imgW="18164175" imgH="12449175" progId="Word.Picture.8">
                  <p:embed/>
                </p:oleObj>
              </mc:Choice>
              <mc:Fallback>
                <p:oleObj name="Picture" r:id="rId1" imgW="18164175" imgH="12449175" progId="Word.Picture.8">
                  <p:embed/>
                  <p:pic>
                    <p:nvPicPr>
                      <p:cNvPr id="0" name="图片 309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370" y="1935009"/>
                        <a:ext cx="5832475" cy="400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05423" y="948296"/>
            <a:ext cx="2814526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9.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中断控制接口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4367787" y="4348976"/>
            <a:ext cx="66908" cy="5575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4367787" y="4769390"/>
            <a:ext cx="66908" cy="5575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4367787" y="5189804"/>
            <a:ext cx="66908" cy="5575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4367787" y="5554462"/>
            <a:ext cx="66908" cy="5575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/>
          <p:nvPr/>
        </p:nvCxnSpPr>
        <p:spPr>
          <a:xfrm>
            <a:off x="6920733" y="4780575"/>
            <a:ext cx="1003543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695596" y="2155499"/>
            <a:ext cx="5225137" cy="3356288"/>
          </a:xfrm>
          <a:prstGeom prst="rect">
            <a:avLst/>
          </a:prstGeom>
          <a:solidFill>
            <a:srgbClr val="92C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276018" y="2800920"/>
            <a:ext cx="2096563" cy="1177113"/>
            <a:chOff x="4620015" y="1590553"/>
            <a:chExt cx="3014813" cy="1177113"/>
          </a:xfrm>
        </p:grpSpPr>
        <p:cxnSp>
          <p:nvCxnSpPr>
            <p:cNvPr id="7" name="直接箭头连接符 6"/>
            <p:cNvCxnSpPr/>
            <p:nvPr/>
          </p:nvCxnSpPr>
          <p:spPr>
            <a:xfrm flipH="1">
              <a:off x="4620015" y="1590553"/>
              <a:ext cx="301481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5176782" y="1948078"/>
              <a:ext cx="2458046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5728057" y="2378240"/>
              <a:ext cx="190677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H="1">
              <a:off x="6670951" y="2767666"/>
              <a:ext cx="963877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箭头连接符 10"/>
          <p:cNvCxnSpPr/>
          <p:nvPr/>
        </p:nvCxnSpPr>
        <p:spPr>
          <a:xfrm flipH="1">
            <a:off x="1583587" y="2730117"/>
            <a:ext cx="150086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985213" y="3104130"/>
            <a:ext cx="142121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2627965" y="2905682"/>
            <a:ext cx="0" cy="2113719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120672" y="3273976"/>
            <a:ext cx="379904" cy="1566653"/>
            <a:chOff x="2632017" y="4157592"/>
            <a:chExt cx="177661" cy="732640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2632017" y="4157593"/>
              <a:ext cx="0" cy="73263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>
              <a:off x="2632992" y="4157592"/>
              <a:ext cx="176686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563978" y="3690303"/>
            <a:ext cx="430868" cy="1150317"/>
            <a:chOff x="2644974" y="4157592"/>
            <a:chExt cx="119494" cy="732640"/>
          </a:xfrm>
        </p:grpSpPr>
        <p:cxnSp>
          <p:nvCxnSpPr>
            <p:cNvPr id="18" name="直接箭头连接符 17"/>
            <p:cNvCxnSpPr/>
            <p:nvPr/>
          </p:nvCxnSpPr>
          <p:spPr>
            <a:xfrm flipV="1">
              <a:off x="2644974" y="4157593"/>
              <a:ext cx="0" cy="73263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4027167" y="4073946"/>
            <a:ext cx="471987" cy="767176"/>
            <a:chOff x="2644974" y="4157592"/>
            <a:chExt cx="119494" cy="749219"/>
          </a:xfrm>
        </p:grpSpPr>
        <p:cxnSp>
          <p:nvCxnSpPr>
            <p:cNvPr id="21" name="直接箭头连接符 20"/>
            <p:cNvCxnSpPr/>
            <p:nvPr/>
          </p:nvCxnSpPr>
          <p:spPr>
            <a:xfrm flipV="1">
              <a:off x="2644974" y="4157594"/>
              <a:ext cx="0" cy="749217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箭头连接符 22"/>
          <p:cNvCxnSpPr/>
          <p:nvPr/>
        </p:nvCxnSpPr>
        <p:spPr>
          <a:xfrm flipH="1">
            <a:off x="1993133" y="3483192"/>
            <a:ext cx="1995393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图: 延期 23"/>
          <p:cNvSpPr/>
          <p:nvPr/>
        </p:nvSpPr>
        <p:spPr>
          <a:xfrm>
            <a:off x="3414343" y="3026606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25" name="流程图: 延期 24"/>
          <p:cNvSpPr/>
          <p:nvPr/>
        </p:nvSpPr>
        <p:spPr>
          <a:xfrm>
            <a:off x="4491829" y="3819146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26" name="流程图: 延期 25"/>
          <p:cNvSpPr/>
          <p:nvPr/>
        </p:nvSpPr>
        <p:spPr>
          <a:xfrm>
            <a:off x="3963152" y="3421966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1972511" y="3890548"/>
            <a:ext cx="2517475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272486" y="2730117"/>
            <a:ext cx="540695" cy="1176600"/>
            <a:chOff x="1431167" y="1519750"/>
            <a:chExt cx="1421212" cy="1176600"/>
          </a:xfrm>
        </p:grpSpPr>
        <p:cxnSp>
          <p:nvCxnSpPr>
            <p:cNvPr id="29" name="直接箭头连接符 28"/>
            <p:cNvCxnSpPr/>
            <p:nvPr/>
          </p:nvCxnSpPr>
          <p:spPr>
            <a:xfrm flipH="1">
              <a:off x="1431167" y="1519750"/>
              <a:ext cx="142121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1431167" y="1907342"/>
              <a:ext cx="142121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1431167" y="2696350"/>
              <a:ext cx="142121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4"/>
          <p:cNvSpPr txBox="1"/>
          <p:nvPr/>
        </p:nvSpPr>
        <p:spPr>
          <a:xfrm>
            <a:off x="917426" y="2611629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IR0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文本框 4"/>
          <p:cNvSpPr txBox="1"/>
          <p:nvPr/>
        </p:nvSpPr>
        <p:spPr>
          <a:xfrm>
            <a:off x="917426" y="2984101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IR1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文本框 4"/>
          <p:cNvSpPr txBox="1"/>
          <p:nvPr/>
        </p:nvSpPr>
        <p:spPr>
          <a:xfrm>
            <a:off x="917426" y="3775958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IR7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879234" y="2148418"/>
            <a:ext cx="3444526" cy="4262212"/>
          </a:xfrm>
          <a:prstGeom prst="rect">
            <a:avLst/>
          </a:prstGeom>
          <a:solidFill>
            <a:srgbClr val="92C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2627963" y="2909439"/>
            <a:ext cx="253439" cy="0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流程图: 延期 36"/>
          <p:cNvSpPr/>
          <p:nvPr/>
        </p:nvSpPr>
        <p:spPr>
          <a:xfrm>
            <a:off x="2855111" y="2642126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6685207" y="5851837"/>
            <a:ext cx="2377116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4"/>
          <p:cNvSpPr txBox="1"/>
          <p:nvPr/>
        </p:nvSpPr>
        <p:spPr>
          <a:xfrm>
            <a:off x="4894701" y="5680590"/>
            <a:ext cx="1777216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不可屏蔽中断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文本框 4"/>
          <p:cNvSpPr txBox="1"/>
          <p:nvPr/>
        </p:nvSpPr>
        <p:spPr>
          <a:xfrm>
            <a:off x="7115879" y="5838247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NMI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文本框 4"/>
          <p:cNvSpPr txBox="1"/>
          <p:nvPr/>
        </p:nvSpPr>
        <p:spPr>
          <a:xfrm>
            <a:off x="7127655" y="4771849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INTA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文本框 4"/>
          <p:cNvSpPr txBox="1"/>
          <p:nvPr/>
        </p:nvSpPr>
        <p:spPr>
          <a:xfrm>
            <a:off x="7115879" y="3443247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2765350" y="1776499"/>
            <a:ext cx="10698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系统总线</a:t>
            </a:r>
            <a:endParaRPr 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4" name="文本框 4"/>
          <p:cNvSpPr txBox="1"/>
          <p:nvPr/>
        </p:nvSpPr>
        <p:spPr>
          <a:xfrm>
            <a:off x="5914981" y="2834529"/>
            <a:ext cx="993917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中断编号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文本框 4"/>
          <p:cNvSpPr txBox="1"/>
          <p:nvPr/>
        </p:nvSpPr>
        <p:spPr>
          <a:xfrm>
            <a:off x="1713427" y="4877173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文本框 4"/>
          <p:cNvSpPr txBox="1"/>
          <p:nvPr/>
        </p:nvSpPr>
        <p:spPr>
          <a:xfrm>
            <a:off x="1713427" y="4146778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062636" y="2339994"/>
            <a:ext cx="531748" cy="3775255"/>
            <a:chOff x="4429527" y="4006873"/>
            <a:chExt cx="1125139" cy="484386"/>
          </a:xfrm>
        </p:grpSpPr>
        <p:sp>
          <p:nvSpPr>
            <p:cNvPr id="48" name="矩形 47"/>
            <p:cNvSpPr/>
            <p:nvPr/>
          </p:nvSpPr>
          <p:spPr>
            <a:xfrm>
              <a:off x="4429527" y="4006873"/>
              <a:ext cx="1125139" cy="4843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文本框 4"/>
            <p:cNvSpPr txBox="1"/>
            <p:nvPr/>
          </p:nvSpPr>
          <p:spPr>
            <a:xfrm>
              <a:off x="4506834" y="4192316"/>
              <a:ext cx="978209" cy="142162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中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断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逻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辑</a:t>
              </a:r>
              <a:endParaRPr 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cxnSp>
        <p:nvCxnSpPr>
          <p:cNvPr id="50" name="直接箭头连接符 49"/>
          <p:cNvCxnSpPr/>
          <p:nvPr/>
        </p:nvCxnSpPr>
        <p:spPr>
          <a:xfrm flipH="1">
            <a:off x="5893308" y="3743629"/>
            <a:ext cx="249631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9598815" y="2341048"/>
            <a:ext cx="1431508" cy="3650795"/>
            <a:chOff x="9598814" y="2026419"/>
            <a:chExt cx="1704787" cy="3650795"/>
          </a:xfrm>
        </p:grpSpPr>
        <p:grpSp>
          <p:nvGrpSpPr>
            <p:cNvPr id="52" name="组合 51"/>
            <p:cNvGrpSpPr/>
            <p:nvPr/>
          </p:nvGrpSpPr>
          <p:grpSpPr>
            <a:xfrm>
              <a:off x="9598814" y="2026419"/>
              <a:ext cx="1698185" cy="311128"/>
              <a:chOff x="9446415" y="2093094"/>
              <a:chExt cx="1427158" cy="311128"/>
            </a:xfrm>
          </p:grpSpPr>
          <p:cxnSp>
            <p:nvCxnSpPr>
              <p:cNvPr id="88" name="直接箭头连接符 87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组合 88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91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除零故障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9598814" y="2503514"/>
              <a:ext cx="1698185" cy="311128"/>
              <a:chOff x="9446415" y="2093094"/>
              <a:chExt cx="1427158" cy="311128"/>
            </a:xfrm>
          </p:grpSpPr>
          <p:cxnSp>
            <p:nvCxnSpPr>
              <p:cNvPr id="84" name="直接箭头连接符 83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组合 84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86" name="矩形 85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87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段故障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9601250" y="2980609"/>
              <a:ext cx="1698185" cy="311128"/>
              <a:chOff x="9446415" y="2093094"/>
              <a:chExt cx="1427158" cy="311128"/>
            </a:xfrm>
          </p:grpSpPr>
          <p:cxnSp>
            <p:nvCxnSpPr>
              <p:cNvPr id="80" name="直接箭头连接符 79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组合 80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83" name="文本框 4"/>
                <p:cNvSpPr txBox="1"/>
                <p:nvPr/>
              </p:nvSpPr>
              <p:spPr>
                <a:xfrm>
                  <a:off x="4506833" y="4058594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缺页异常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9601250" y="3457704"/>
              <a:ext cx="1698185" cy="311128"/>
              <a:chOff x="9446415" y="2093094"/>
              <a:chExt cx="1427158" cy="311128"/>
            </a:xfrm>
          </p:grpSpPr>
          <p:cxnSp>
            <p:nvCxnSpPr>
              <p:cNvPr id="76" name="直接箭头连接符 75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组合 76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79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非法指令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9603685" y="3934799"/>
              <a:ext cx="1698185" cy="311128"/>
              <a:chOff x="9446415" y="2093094"/>
              <a:chExt cx="1427158" cy="311128"/>
            </a:xfrm>
          </p:grpSpPr>
          <p:cxnSp>
            <p:nvCxnSpPr>
              <p:cNvPr id="72" name="直接箭头连接符 71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组合 72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75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越界访问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7" name="组合 56"/>
            <p:cNvGrpSpPr/>
            <p:nvPr/>
          </p:nvGrpSpPr>
          <p:grpSpPr>
            <a:xfrm>
              <a:off x="9603685" y="4411894"/>
              <a:ext cx="1698185" cy="311128"/>
              <a:chOff x="9446415" y="2093094"/>
              <a:chExt cx="1427158" cy="311128"/>
            </a:xfrm>
          </p:grpSpPr>
          <p:cxnSp>
            <p:nvCxnSpPr>
              <p:cNvPr id="68" name="直接箭头连接符 67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71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溢出异常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8" name="组合 57"/>
            <p:cNvGrpSpPr/>
            <p:nvPr/>
          </p:nvGrpSpPr>
          <p:grpSpPr>
            <a:xfrm>
              <a:off x="9605416" y="4888989"/>
              <a:ext cx="1698185" cy="311128"/>
              <a:chOff x="9446415" y="2093094"/>
              <a:chExt cx="1427158" cy="311128"/>
            </a:xfrm>
          </p:grpSpPr>
          <p:cxnSp>
            <p:nvCxnSpPr>
              <p:cNvPr id="64" name="直接箭头连接符 63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组合 64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66" name="矩形 65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7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单步中断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9" name="组合 58"/>
            <p:cNvGrpSpPr/>
            <p:nvPr/>
          </p:nvGrpSpPr>
          <p:grpSpPr>
            <a:xfrm>
              <a:off x="9605416" y="5366086"/>
              <a:ext cx="1698185" cy="311128"/>
              <a:chOff x="9446415" y="2093094"/>
              <a:chExt cx="1427158" cy="311128"/>
            </a:xfrm>
          </p:grpSpPr>
          <p:cxnSp>
            <p:nvCxnSpPr>
              <p:cNvPr id="60" name="直接箭头连接符 59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组合 60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3" name="文本框 4"/>
                <p:cNvSpPr txBox="1"/>
                <p:nvPr/>
              </p:nvSpPr>
              <p:spPr>
                <a:xfrm>
                  <a:off x="4506833" y="4058593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数未对齐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92" name="文本框 4"/>
          <p:cNvSpPr txBox="1"/>
          <p:nvPr/>
        </p:nvSpPr>
        <p:spPr>
          <a:xfrm>
            <a:off x="8088907" y="2412526"/>
            <a:ext cx="766807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CPU</a:t>
            </a:r>
            <a:endParaRPr lang="zh-CN" dirty="0">
              <a:solidFill>
                <a:srgbClr val="C00000"/>
              </a:solidFill>
            </a:endParaRPr>
          </a:p>
        </p:txBody>
      </p:sp>
      <p:sp>
        <p:nvSpPr>
          <p:cNvPr id="93" name="文本框 4"/>
          <p:cNvSpPr txBox="1"/>
          <p:nvPr/>
        </p:nvSpPr>
        <p:spPr>
          <a:xfrm>
            <a:off x="3351646" y="2370759"/>
            <a:ext cx="1657701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中断控制器</a:t>
            </a:r>
            <a:endParaRPr lang="zh-CN" b="1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94" name="直接箭头连接符 93"/>
          <p:cNvCxnSpPr/>
          <p:nvPr/>
        </p:nvCxnSpPr>
        <p:spPr>
          <a:xfrm flipH="1">
            <a:off x="8780780" y="3818171"/>
            <a:ext cx="277410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8254835" y="3934437"/>
            <a:ext cx="255522" cy="284148"/>
            <a:chOff x="2644974" y="4157592"/>
            <a:chExt cx="119494" cy="132881"/>
          </a:xfrm>
        </p:grpSpPr>
        <p:cxnSp>
          <p:nvCxnSpPr>
            <p:cNvPr id="96" name="直接箭头连接符 95"/>
            <p:cNvCxnSpPr/>
            <p:nvPr/>
          </p:nvCxnSpPr>
          <p:spPr>
            <a:xfrm flipV="1">
              <a:off x="2644974" y="4157593"/>
              <a:ext cx="0" cy="13288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流程图: 延期 97"/>
          <p:cNvSpPr/>
          <p:nvPr/>
        </p:nvSpPr>
        <p:spPr>
          <a:xfrm>
            <a:off x="8387875" y="366871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99" name="文本框 4"/>
          <p:cNvSpPr txBox="1"/>
          <p:nvPr/>
        </p:nvSpPr>
        <p:spPr>
          <a:xfrm>
            <a:off x="7914143" y="4490359"/>
            <a:ext cx="783963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IE/IF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0" name="文本框 4"/>
          <p:cNvSpPr txBox="1"/>
          <p:nvPr/>
        </p:nvSpPr>
        <p:spPr>
          <a:xfrm>
            <a:off x="10085291" y="6035116"/>
            <a:ext cx="1294905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内部异常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1813182" y="2525950"/>
            <a:ext cx="464127" cy="1569321"/>
            <a:chOff x="2037164" y="3995283"/>
            <a:chExt cx="371502" cy="733888"/>
          </a:xfrm>
        </p:grpSpPr>
        <p:sp>
          <p:nvSpPr>
            <p:cNvPr id="102" name="矩形 101"/>
            <p:cNvSpPr/>
            <p:nvPr/>
          </p:nvSpPr>
          <p:spPr>
            <a:xfrm>
              <a:off x="2037164" y="3995283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2037164" y="4176260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037164" y="4357237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2037164" y="4538214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398673" y="4817949"/>
            <a:ext cx="1868404" cy="408338"/>
            <a:chOff x="2516019" y="5608346"/>
            <a:chExt cx="1080276" cy="190958"/>
          </a:xfrm>
        </p:grpSpPr>
        <p:sp>
          <p:nvSpPr>
            <p:cNvPr id="107" name="矩形 106"/>
            <p:cNvSpPr/>
            <p:nvPr/>
          </p:nvSpPr>
          <p:spPr>
            <a:xfrm>
              <a:off x="2516019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2786088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056157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326226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矩形 110"/>
          <p:cNvSpPr/>
          <p:nvPr/>
        </p:nvSpPr>
        <p:spPr>
          <a:xfrm>
            <a:off x="8064672" y="4179914"/>
            <a:ext cx="442389" cy="306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b="1">
                <a:solidFill>
                  <a:schemeClr val="tx1"/>
                </a:solidFill>
              </a:rPr>
              <a:t>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3" name="直接箭头连接符 112"/>
          <p:cNvCxnSpPr/>
          <p:nvPr/>
        </p:nvCxnSpPr>
        <p:spPr>
          <a:xfrm>
            <a:off x="2591406" y="1666970"/>
            <a:ext cx="0" cy="49097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9664177" y="1628046"/>
            <a:ext cx="0" cy="520371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4"/>
          <p:cNvSpPr txBox="1"/>
          <p:nvPr/>
        </p:nvSpPr>
        <p:spPr>
          <a:xfrm>
            <a:off x="5907162" y="3458484"/>
            <a:ext cx="993917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中断请求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16" name="直接箭头连接符 115"/>
          <p:cNvCxnSpPr/>
          <p:nvPr/>
        </p:nvCxnSpPr>
        <p:spPr>
          <a:xfrm flipH="1">
            <a:off x="5907166" y="2800920"/>
            <a:ext cx="465673" cy="0"/>
          </a:xfrm>
          <a:prstGeom prst="straightConnector1">
            <a:avLst/>
          </a:prstGeom>
          <a:ln w="50800" cap="sq">
            <a:solidFill>
              <a:schemeClr val="bg2">
                <a:lumMod val="50000"/>
              </a:schemeClr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4"/>
          <p:cNvSpPr txBox="1"/>
          <p:nvPr/>
        </p:nvSpPr>
        <p:spPr>
          <a:xfrm>
            <a:off x="5557244" y="1839602"/>
            <a:ext cx="887396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DBUS</a:t>
            </a:r>
            <a:endParaRPr 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18" name="文本框 4"/>
          <p:cNvSpPr txBox="1"/>
          <p:nvPr/>
        </p:nvSpPr>
        <p:spPr>
          <a:xfrm>
            <a:off x="1388701" y="5661255"/>
            <a:ext cx="1777216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可屏蔽中断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>
            <a:off x="1126153" y="4065281"/>
            <a:ext cx="0" cy="1761437"/>
          </a:xfrm>
          <a:prstGeom prst="straightConnector1">
            <a:avLst/>
          </a:prstGeom>
          <a:ln w="3175" cap="sq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>
            <a:off x="1126153" y="5832747"/>
            <a:ext cx="410496" cy="0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 flipH="1">
            <a:off x="917426" y="1628046"/>
            <a:ext cx="10406335" cy="0"/>
          </a:xfrm>
          <a:prstGeom prst="straightConnector1">
            <a:avLst/>
          </a:prstGeom>
          <a:ln w="69850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2595995" y="473022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3086447" y="473022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3531875" y="473022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3988150" y="473022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7" name="组合 126"/>
          <p:cNvGrpSpPr/>
          <p:nvPr/>
        </p:nvGrpSpPr>
        <p:grpSpPr>
          <a:xfrm>
            <a:off x="4628693" y="4821333"/>
            <a:ext cx="1868404" cy="408338"/>
            <a:chOff x="2516019" y="5608346"/>
            <a:chExt cx="1080276" cy="190958"/>
          </a:xfrm>
        </p:grpSpPr>
        <p:sp>
          <p:nvSpPr>
            <p:cNvPr id="128" name="矩形 127"/>
            <p:cNvSpPr/>
            <p:nvPr/>
          </p:nvSpPr>
          <p:spPr>
            <a:xfrm>
              <a:off x="2516019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2786088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3056157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3326226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2" name="直接箭头连接符 131"/>
          <p:cNvCxnSpPr/>
          <p:nvPr/>
        </p:nvCxnSpPr>
        <p:spPr>
          <a:xfrm flipV="1">
            <a:off x="5561186" y="4244610"/>
            <a:ext cx="0" cy="767174"/>
          </a:xfrm>
          <a:prstGeom prst="straightConnector1">
            <a:avLst/>
          </a:prstGeom>
          <a:ln w="285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4"/>
          <p:cNvSpPr txBox="1"/>
          <p:nvPr/>
        </p:nvSpPr>
        <p:spPr>
          <a:xfrm>
            <a:off x="5857646" y="4472344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ISR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5213629" y="2387993"/>
            <a:ext cx="676643" cy="2022678"/>
            <a:chOff x="4429527" y="4006873"/>
            <a:chExt cx="1125139" cy="517588"/>
          </a:xfrm>
        </p:grpSpPr>
        <p:sp>
          <p:nvSpPr>
            <p:cNvPr id="135" name="矩形 134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6" name="文本框 4"/>
            <p:cNvSpPr txBox="1"/>
            <p:nvPr/>
          </p:nvSpPr>
          <p:spPr>
            <a:xfrm>
              <a:off x="4506833" y="4015924"/>
              <a:ext cx="978208" cy="49494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优</a:t>
              </a:r>
              <a:endPara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先</a:t>
              </a:r>
              <a:endPara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排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队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电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路</a:t>
              </a:r>
              <a:endParaRPr 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37" name="文本框 4"/>
          <p:cNvSpPr txBox="1"/>
          <p:nvPr/>
        </p:nvSpPr>
        <p:spPr>
          <a:xfrm rot="5400000">
            <a:off x="447429" y="3205245"/>
            <a:ext cx="78993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总线</a:t>
            </a:r>
            <a:endParaRPr 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8" name="文本框 4"/>
          <p:cNvSpPr txBox="1"/>
          <p:nvPr/>
        </p:nvSpPr>
        <p:spPr>
          <a:xfrm>
            <a:off x="762351" y="3333700"/>
            <a:ext cx="78434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39" name="直接箭头连接符 138"/>
          <p:cNvCxnSpPr/>
          <p:nvPr/>
        </p:nvCxnSpPr>
        <p:spPr>
          <a:xfrm>
            <a:off x="6372839" y="1628046"/>
            <a:ext cx="0" cy="1165312"/>
          </a:xfrm>
          <a:prstGeom prst="straightConnector1">
            <a:avLst/>
          </a:prstGeom>
          <a:ln w="50800" cap="sq">
            <a:solidFill>
              <a:schemeClr val="bg2">
                <a:lumMod val="50000"/>
              </a:schemeClr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4"/>
          <p:cNvSpPr txBox="1"/>
          <p:nvPr/>
        </p:nvSpPr>
        <p:spPr>
          <a:xfrm>
            <a:off x="6957794" y="1839602"/>
            <a:ext cx="887396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CBUS</a:t>
            </a:r>
            <a:endParaRPr 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141" name="直接箭头连接符 140"/>
          <p:cNvCxnSpPr/>
          <p:nvPr/>
        </p:nvCxnSpPr>
        <p:spPr>
          <a:xfrm flipV="1">
            <a:off x="7404010" y="2099896"/>
            <a:ext cx="0" cy="980854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6"/>
          <p:cNvSpPr txBox="1">
            <a:spLocks noChangeArrowheads="1"/>
          </p:cNvSpPr>
          <p:nvPr/>
        </p:nvSpPr>
        <p:spPr bwMode="auto">
          <a:xfrm>
            <a:off x="627080" y="879406"/>
            <a:ext cx="2535568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9.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中断控制接口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/>
          <p:nvPr/>
        </p:nvSpPr>
        <p:spPr>
          <a:xfrm>
            <a:off x="3624217" y="201295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9.10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程序中断</a:t>
            </a:r>
            <a:endParaRPr lang="zh-CN" altLang="en-US" dirty="0" smtClean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542855" y="977019"/>
            <a:ext cx="5314446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10.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异常处理对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设计的新要求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1815" y="2289503"/>
            <a:ext cx="3699115" cy="371800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开关</a:t>
            </a:r>
            <a:r>
              <a:rPr lang="zh-CN" altLang="en-US" sz="2400" dirty="0">
                <a:latin typeface="+mn-ea"/>
                <a:ea typeface="+mn-ea"/>
              </a:rPr>
              <a:t>中断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增加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IE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寄存器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保存</a:t>
            </a:r>
            <a:r>
              <a:rPr lang="zh-CN" altLang="en-US" sz="2400" dirty="0">
                <a:latin typeface="+mn-ea"/>
                <a:ea typeface="+mn-ea"/>
              </a:rPr>
              <a:t>断点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增加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EPC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寄存器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堆栈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中断</a:t>
            </a:r>
            <a:r>
              <a:rPr lang="zh-CN" altLang="en-US" sz="2400" dirty="0">
                <a:latin typeface="+mn-ea"/>
                <a:ea typeface="+mn-ea"/>
              </a:rPr>
              <a:t>识别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增加中断控制逻辑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软件</a:t>
            </a:r>
            <a:r>
              <a:rPr lang="zh-CN" altLang="en-US" sz="2400" dirty="0">
                <a:latin typeface="+mn-ea"/>
                <a:ea typeface="+mn-ea"/>
              </a:rPr>
              <a:t>支持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eret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指令支持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/>
            <a:endParaRPr lang="en-US" altLang="zh-CN" sz="2400" dirty="0">
              <a:latin typeface="+mn-ea"/>
              <a:ea typeface="+mn-ea"/>
            </a:endParaRPr>
          </a:p>
          <a:p>
            <a:pPr lvl="1"/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6063523" y="1171366"/>
            <a:ext cx="5668850" cy="5292616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032258" y="1894819"/>
            <a:ext cx="1556581" cy="1457131"/>
            <a:chOff x="10090237" y="2019256"/>
            <a:chExt cx="1641707" cy="1536818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auto">
            <a:xfrm>
              <a:off x="10090237" y="2791281"/>
              <a:ext cx="635080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4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Rectangle 104"/>
            <p:cNvSpPr>
              <a:spLocks noChangeArrowheads="1"/>
            </p:cNvSpPr>
            <p:nvPr/>
          </p:nvSpPr>
          <p:spPr bwMode="auto">
            <a:xfrm>
              <a:off x="10097109" y="2019256"/>
              <a:ext cx="1634835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操作控制器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rot="16200000">
              <a:off x="10326285" y="3392413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rot="16200000">
              <a:off x="10244116" y="2625576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723524" y="2319199"/>
            <a:ext cx="858666" cy="711391"/>
            <a:chOff x="10819307" y="2466844"/>
            <a:chExt cx="905624" cy="750295"/>
          </a:xfrm>
        </p:grpSpPr>
        <p:sp>
          <p:nvSpPr>
            <p:cNvPr id="13" name="Line 7"/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" name="Rectangle 104"/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时序部件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72674" y="1698960"/>
            <a:ext cx="2262243" cy="782519"/>
            <a:chOff x="7094351" y="1564383"/>
            <a:chExt cx="2385959" cy="825313"/>
          </a:xfrm>
        </p:grpSpPr>
        <p:cxnSp>
          <p:nvCxnSpPr>
            <p:cNvPr id="16" name="直接箭头连接符 15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箭头连接符 16"/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8" name="组合 17"/>
            <p:cNvGrpSpPr/>
            <p:nvPr/>
          </p:nvGrpSpPr>
          <p:grpSpPr>
            <a:xfrm>
              <a:off x="7094351" y="1564383"/>
              <a:ext cx="2385959" cy="825313"/>
              <a:chOff x="7094351" y="1564383"/>
              <a:chExt cx="2385959" cy="825313"/>
            </a:xfrm>
          </p:grpSpPr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 flipH="1">
                <a:off x="864288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1" name="等腰三角形 20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2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endPara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3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4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25" name="Text Box 36"/>
          <p:cNvSpPr txBox="1">
            <a:spLocks noChangeArrowheads="1"/>
          </p:cNvSpPr>
          <p:nvPr/>
        </p:nvSpPr>
        <p:spPr bwMode="auto">
          <a:xfrm>
            <a:off x="10420808" y="3181480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539906" y="3340398"/>
            <a:ext cx="2567515" cy="808106"/>
            <a:chOff x="9570959" y="3543889"/>
            <a:chExt cx="2707926" cy="852299"/>
          </a:xfrm>
        </p:grpSpPr>
        <p:sp>
          <p:nvSpPr>
            <p:cNvPr id="27" name="Rectangle 104"/>
            <p:cNvSpPr>
              <a:spLocks noChangeArrowheads="1"/>
            </p:cNvSpPr>
            <p:nvPr/>
          </p:nvSpPr>
          <p:spPr bwMode="auto">
            <a:xfrm>
              <a:off x="10346761" y="3543889"/>
              <a:ext cx="1136184" cy="426716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endPara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9570959" y="3693080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 rot="16200000">
              <a:off x="9875660" y="3482511"/>
              <a:ext cx="159131" cy="768533"/>
              <a:chOff x="6712622" y="6427719"/>
              <a:chExt cx="159131" cy="768533"/>
            </a:xfrm>
          </p:grpSpPr>
          <p:cxnSp>
            <p:nvCxnSpPr>
              <p:cNvPr id="32" name="直接连接符 31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等腰三角形 32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30" name="直接箭头连接符 29"/>
            <p:cNvCxnSpPr/>
            <p:nvPr/>
          </p:nvCxnSpPr>
          <p:spPr>
            <a:xfrm flipH="1">
              <a:off x="11493511" y="3751250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 Box 35"/>
            <p:cNvSpPr txBox="1">
              <a:spLocks noChangeArrowheads="1"/>
            </p:cNvSpPr>
            <p:nvPr/>
          </p:nvSpPr>
          <p:spPr bwMode="auto">
            <a:xfrm>
              <a:off x="11324046" y="3991275"/>
              <a:ext cx="95483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IR(I)</a:t>
              </a:r>
              <a:r>
                <a:rPr lang="en-US" altLang="zh-CN" sz="1515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4" name="Rectangle 129"/>
          <p:cNvSpPr>
            <a:spLocks noChangeArrowheads="1"/>
          </p:cNvSpPr>
          <p:nvPr/>
        </p:nvSpPr>
        <p:spPr bwMode="auto">
          <a:xfrm>
            <a:off x="4989103" y="2375448"/>
            <a:ext cx="704662" cy="14913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693765" y="3327337"/>
            <a:ext cx="104674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等腰三角形 35"/>
          <p:cNvSpPr/>
          <p:nvPr/>
        </p:nvSpPr>
        <p:spPr>
          <a:xfrm rot="16200000">
            <a:off x="6119982" y="324779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5711828" y="3475182"/>
            <a:ext cx="10467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637266" y="3502328"/>
            <a:ext cx="79362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等腰三角形 38"/>
          <p:cNvSpPr/>
          <p:nvPr/>
        </p:nvSpPr>
        <p:spPr>
          <a:xfrm rot="5400000" flipH="1">
            <a:off x="7944550" y="3430285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/>
        </p:nvSpPr>
        <p:spPr bwMode="auto">
          <a:xfrm flipH="1">
            <a:off x="7620517" y="2527485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" name="Rectangle 104"/>
          <p:cNvSpPr>
            <a:spLocks noChangeArrowheads="1"/>
          </p:cNvSpPr>
          <p:nvPr/>
        </p:nvSpPr>
        <p:spPr bwMode="auto">
          <a:xfrm>
            <a:off x="6765620" y="2438376"/>
            <a:ext cx="847833" cy="40459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endParaRPr lang="en-US" altLang="zh-CN" sz="1705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" name="Rectangle 104"/>
          <p:cNvSpPr>
            <a:spLocks noChangeArrowheads="1"/>
          </p:cNvSpPr>
          <p:nvPr/>
        </p:nvSpPr>
        <p:spPr bwMode="auto">
          <a:xfrm>
            <a:off x="6765620" y="3214613"/>
            <a:ext cx="847833" cy="40459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en-US" altLang="zh-CN" sz="1705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7629054" y="2740010"/>
            <a:ext cx="332495" cy="0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Line 127"/>
          <p:cNvSpPr>
            <a:spLocks noChangeShapeType="1"/>
          </p:cNvSpPr>
          <p:nvPr/>
        </p:nvSpPr>
        <p:spPr bwMode="auto">
          <a:xfrm>
            <a:off x="5481068" y="2022520"/>
            <a:ext cx="985" cy="339619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5" name="Line 127"/>
          <p:cNvSpPr>
            <a:spLocks noChangeShapeType="1"/>
          </p:cNvSpPr>
          <p:nvPr/>
        </p:nvSpPr>
        <p:spPr bwMode="auto">
          <a:xfrm>
            <a:off x="5110325" y="2022520"/>
            <a:ext cx="985" cy="339619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921903" y="2928920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Line 7"/>
          <p:cNvSpPr>
            <a:spLocks noChangeShapeType="1"/>
          </p:cNvSpPr>
          <p:nvPr/>
        </p:nvSpPr>
        <p:spPr bwMode="auto">
          <a:xfrm flipH="1">
            <a:off x="7622241" y="3334466"/>
            <a:ext cx="812675" cy="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7428034" y="2936234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组合 48"/>
          <p:cNvGrpSpPr/>
          <p:nvPr/>
        </p:nvGrpSpPr>
        <p:grpSpPr>
          <a:xfrm>
            <a:off x="6938259" y="3637030"/>
            <a:ext cx="506131" cy="278379"/>
            <a:chOff x="1081011" y="4795829"/>
            <a:chExt cx="533810" cy="293603"/>
          </a:xfrm>
        </p:grpSpPr>
        <p:cxnSp>
          <p:nvCxnSpPr>
            <p:cNvPr id="50" name="直接箭头连接符 49"/>
            <p:cNvCxnSpPr/>
            <p:nvPr/>
          </p:nvCxnSpPr>
          <p:spPr>
            <a:xfrm flipV="1">
              <a:off x="1081011" y="4797640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直接箭头连接符 50"/>
            <p:cNvCxnSpPr/>
            <p:nvPr/>
          </p:nvCxnSpPr>
          <p:spPr>
            <a:xfrm flipV="1">
              <a:off x="1614821" y="4795829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2" name="Text Box 125"/>
          <p:cNvSpPr txBox="1">
            <a:spLocks noChangeArrowheads="1"/>
          </p:cNvSpPr>
          <p:nvPr/>
        </p:nvSpPr>
        <p:spPr bwMode="auto">
          <a:xfrm>
            <a:off x="4706103" y="1702459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" name="Text Box 126"/>
          <p:cNvSpPr txBox="1">
            <a:spLocks noChangeArrowheads="1"/>
          </p:cNvSpPr>
          <p:nvPr/>
        </p:nvSpPr>
        <p:spPr bwMode="auto">
          <a:xfrm>
            <a:off x="5273295" y="1689789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7886684" y="257037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5" name="Text Box 49"/>
          <p:cNvSpPr txBox="1">
            <a:spLocks noChangeArrowheads="1"/>
          </p:cNvSpPr>
          <p:nvPr/>
        </p:nvSpPr>
        <p:spPr bwMode="auto">
          <a:xfrm>
            <a:off x="7432420" y="2902307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/>
        </p:nvSpPr>
        <p:spPr bwMode="auto">
          <a:xfrm>
            <a:off x="7438237" y="3620969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7" name="Text Box 9"/>
          <p:cNvSpPr txBox="1">
            <a:spLocks noChangeArrowheads="1"/>
          </p:cNvSpPr>
          <p:nvPr/>
        </p:nvSpPr>
        <p:spPr bwMode="auto">
          <a:xfrm>
            <a:off x="6104236" y="2911413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6273679" y="3614623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9" name="Line 7"/>
          <p:cNvSpPr>
            <a:spLocks noChangeShapeType="1"/>
          </p:cNvSpPr>
          <p:nvPr/>
        </p:nvSpPr>
        <p:spPr bwMode="auto">
          <a:xfrm flipH="1">
            <a:off x="5711828" y="2630192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8601931" y="3769753"/>
            <a:ext cx="976711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IR(A)</a:t>
            </a:r>
            <a:r>
              <a:rPr lang="en-US" altLang="zh-CN" sz="1515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708631" y="1268645"/>
            <a:ext cx="891670" cy="5100944"/>
            <a:chOff x="8694219" y="1358838"/>
            <a:chExt cx="940433" cy="5760959"/>
          </a:xfrm>
        </p:grpSpPr>
        <p:sp>
          <p:nvSpPr>
            <p:cNvPr id="62" name="Text Box 109"/>
            <p:cNvSpPr txBox="1">
              <a:spLocks noChangeArrowheads="1"/>
            </p:cNvSpPr>
            <p:nvPr/>
          </p:nvSpPr>
          <p:spPr bwMode="auto">
            <a:xfrm>
              <a:off x="8694219" y="1373302"/>
              <a:ext cx="799793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内总线</a:t>
              </a:r>
              <a:endParaRPr lang="zh-CN" altLang="en-US" sz="379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3" name="上下箭头 62"/>
            <p:cNvSpPr/>
            <p:nvPr/>
          </p:nvSpPr>
          <p:spPr>
            <a:xfrm>
              <a:off x="9427633" y="1358838"/>
              <a:ext cx="207019" cy="5760959"/>
            </a:xfrm>
            <a:prstGeom prst="upDownArrow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9179879" y="1263549"/>
            <a:ext cx="1538354" cy="692725"/>
            <a:chOff x="10245931" y="1353464"/>
            <a:chExt cx="1622483" cy="730608"/>
          </a:xfrm>
        </p:grpSpPr>
        <p:sp>
          <p:nvSpPr>
            <p:cNvPr id="65" name="Line 117"/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6" name="Line 117"/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" name="Line 117"/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" name="Line 117"/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9" name="Line 117"/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" name="Line 117"/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1" name="Text Box 109"/>
            <p:cNvSpPr txBox="1">
              <a:spLocks noChangeArrowheads="1"/>
            </p:cNvSpPr>
            <p:nvPr/>
          </p:nvSpPr>
          <p:spPr bwMode="auto">
            <a:xfrm>
              <a:off x="10245931" y="1353464"/>
              <a:ext cx="1622483" cy="34021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操作控制信号</a:t>
              </a:r>
              <a:endParaRPr lang="zh-CN" altLang="en-US" sz="379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72" name="Text Box 126"/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en-US" altLang="zh-CN" sz="379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 flipV="1">
            <a:off x="9546352" y="3744987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直接箭头连接符 73"/>
          <p:cNvCxnSpPr/>
          <p:nvPr/>
        </p:nvCxnSpPr>
        <p:spPr>
          <a:xfrm flipV="1">
            <a:off x="10141754" y="3744987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箭头连接符 74"/>
          <p:cNvCxnSpPr/>
          <p:nvPr/>
        </p:nvCxnSpPr>
        <p:spPr>
          <a:xfrm flipH="1">
            <a:off x="10633039" y="2195054"/>
            <a:ext cx="312595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Text Box 36"/>
          <p:cNvSpPr txBox="1">
            <a:spLocks noChangeArrowheads="1"/>
          </p:cNvSpPr>
          <p:nvPr/>
        </p:nvSpPr>
        <p:spPr bwMode="auto">
          <a:xfrm>
            <a:off x="10650583" y="2265175"/>
            <a:ext cx="93004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</a:t>
            </a:r>
            <a:endParaRPr lang="en-US" altLang="zh-CN" sz="3200" baseline="-2500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168648" y="4895725"/>
            <a:ext cx="2262242" cy="782519"/>
            <a:chOff x="7094351" y="1564383"/>
            <a:chExt cx="2385958" cy="825313"/>
          </a:xfrm>
        </p:grpSpPr>
        <p:cxnSp>
          <p:nvCxnSpPr>
            <p:cNvPr id="78" name="直接箭头连接符 77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直接箭头连接符 78"/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0" name="组合 79"/>
            <p:cNvGrpSpPr/>
            <p:nvPr/>
          </p:nvGrpSpPr>
          <p:grpSpPr>
            <a:xfrm>
              <a:off x="7094351" y="1564383"/>
              <a:ext cx="2385958" cy="825313"/>
              <a:chOff x="7094351" y="1564383"/>
              <a:chExt cx="2385958" cy="825313"/>
            </a:xfrm>
          </p:grpSpPr>
          <p:sp>
            <p:nvSpPr>
              <p:cNvPr id="81" name="Line 7"/>
              <p:cNvSpPr>
                <a:spLocks noChangeShapeType="1"/>
              </p:cNvSpPr>
              <p:nvPr/>
            </p:nvSpPr>
            <p:spPr bwMode="auto">
              <a:xfrm flipH="1">
                <a:off x="8643284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632094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3" name="等腰三角形 82"/>
              <p:cNvSpPr/>
              <p:nvPr/>
            </p:nvSpPr>
            <p:spPr>
              <a:xfrm rot="5400000" flipH="1">
                <a:off x="8993265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4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EPC</a:t>
                </a:r>
                <a:endPara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5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EPC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6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EPC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9154009" y="5134231"/>
            <a:ext cx="664222" cy="321797"/>
            <a:chOff x="9154009" y="4937591"/>
            <a:chExt cx="664222" cy="321797"/>
          </a:xfrm>
        </p:grpSpPr>
        <p:sp>
          <p:nvSpPr>
            <p:cNvPr id="88" name="Line 7"/>
            <p:cNvSpPr>
              <a:spLocks noChangeShapeType="1"/>
            </p:cNvSpPr>
            <p:nvPr/>
          </p:nvSpPr>
          <p:spPr bwMode="auto">
            <a:xfrm rot="16200000">
              <a:off x="9575215" y="5098490"/>
              <a:ext cx="3217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9" name="Text Box 36"/>
            <p:cNvSpPr txBox="1">
              <a:spLocks noChangeArrowheads="1"/>
            </p:cNvSpPr>
            <p:nvPr/>
          </p:nvSpPr>
          <p:spPr bwMode="auto">
            <a:xfrm>
              <a:off x="9154009" y="5017727"/>
              <a:ext cx="664222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中断号</a:t>
              </a:r>
              <a:endParaRPr lang="en-US" altLang="zh-CN" sz="1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575649" y="3982857"/>
            <a:ext cx="2501229" cy="1215136"/>
            <a:chOff x="8575649" y="3786217"/>
            <a:chExt cx="2501229" cy="1215136"/>
          </a:xfrm>
        </p:grpSpPr>
        <p:sp>
          <p:nvSpPr>
            <p:cNvPr id="91" name="Text Box 54"/>
            <p:cNvSpPr txBox="1">
              <a:spLocks noChangeArrowheads="1"/>
            </p:cNvSpPr>
            <p:nvPr/>
          </p:nvSpPr>
          <p:spPr bwMode="auto">
            <a:xfrm>
              <a:off x="9467631" y="3786217"/>
              <a:ext cx="1051640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defTabSz="866775" eaLnBrk="0" fontAlgn="base" hangingPunct="0">
                <a:spcBef>
                  <a:spcPct val="0"/>
                </a:spcBef>
                <a:spcAft>
                  <a:spcPct val="0"/>
                </a:spcAft>
                <a:defRPr sz="1515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r>
                <a:rPr lang="en-US" altLang="zh-CN" err="1"/>
                <a:t>IntA</a:t>
              </a:r>
              <a:r>
                <a:rPr lang="en-US" altLang="zh-CN" baseline="-25000" err="1"/>
                <a:t>out</a:t>
              </a:r>
              <a:endParaRPr lang="en-US" altLang="zh-CN" baseline="-25000"/>
            </a:p>
          </p:txBody>
        </p:sp>
        <p:cxnSp>
          <p:nvCxnSpPr>
            <p:cNvPr id="92" name="直接连接符 91"/>
            <p:cNvCxnSpPr/>
            <p:nvPr/>
          </p:nvCxnSpPr>
          <p:spPr>
            <a:xfrm flipH="1">
              <a:off x="8575649" y="4608605"/>
              <a:ext cx="100620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" name="等腰三角形 92"/>
            <p:cNvSpPr/>
            <p:nvPr/>
          </p:nvSpPr>
          <p:spPr>
            <a:xfrm rot="16200000">
              <a:off x="8959161" y="4538098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 rot="16200000">
              <a:off x="9490927" y="4290194"/>
              <a:ext cx="811603" cy="610716"/>
              <a:chOff x="5347918" y="5583277"/>
              <a:chExt cx="505805" cy="464968"/>
            </a:xfrm>
          </p:grpSpPr>
          <p:sp>
            <p:nvSpPr>
              <p:cNvPr id="99" name="流程图: 手动操作 98"/>
              <p:cNvSpPr/>
              <p:nvPr/>
            </p:nvSpPr>
            <p:spPr>
              <a:xfrm rot="10800000">
                <a:off x="5347918" y="5583277"/>
                <a:ext cx="505805" cy="214765"/>
              </a:xfrm>
              <a:prstGeom prst="flowChartManualOperati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b="1" dirty="0">
                    <a:solidFill>
                      <a:schemeClr val="tx1"/>
                    </a:solidFill>
                  </a:rPr>
                  <a:t>MUX</a:t>
                </a:r>
                <a:endParaRPr lang="zh-CN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Line 7"/>
              <p:cNvSpPr>
                <a:spLocks noChangeShapeType="1"/>
              </p:cNvSpPr>
              <p:nvPr/>
            </p:nvSpPr>
            <p:spPr bwMode="auto">
              <a:xfrm rot="16200000">
                <a:off x="5422353" y="5921163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1" name="Line 7"/>
              <p:cNvSpPr>
                <a:spLocks noChangeShapeType="1"/>
              </p:cNvSpPr>
              <p:nvPr/>
            </p:nvSpPr>
            <p:spPr bwMode="auto">
              <a:xfrm rot="16200000">
                <a:off x="5657450" y="5915010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2" name="Line 7"/>
              <p:cNvSpPr>
                <a:spLocks noChangeShapeType="1"/>
              </p:cNvSpPr>
              <p:nvPr/>
            </p:nvSpPr>
            <p:spPr bwMode="auto">
              <a:xfrm rot="16200000">
                <a:off x="5540394" y="5921162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3" name="Line 7"/>
              <p:cNvSpPr>
                <a:spLocks noChangeShapeType="1"/>
              </p:cNvSpPr>
              <p:nvPr/>
            </p:nvSpPr>
            <p:spPr bwMode="auto">
              <a:xfrm rot="16200000">
                <a:off x="5305771" y="5930498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95" name="直接箭头连接符 94"/>
            <p:cNvCxnSpPr/>
            <p:nvPr/>
          </p:nvCxnSpPr>
          <p:spPr>
            <a:xfrm>
              <a:off x="9723697" y="4070596"/>
              <a:ext cx="0" cy="19410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" name="Text Box 36"/>
            <p:cNvSpPr txBox="1">
              <a:spLocks noChangeArrowheads="1"/>
            </p:cNvSpPr>
            <p:nvPr/>
          </p:nvSpPr>
          <p:spPr bwMode="auto">
            <a:xfrm>
              <a:off x="10133157" y="4173707"/>
              <a:ext cx="943721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中断入口</a:t>
              </a: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7" name="Text Box 36"/>
            <p:cNvSpPr txBox="1">
              <a:spLocks noChangeArrowheads="1"/>
            </p:cNvSpPr>
            <p:nvPr/>
          </p:nvSpPr>
          <p:spPr bwMode="auto">
            <a:xfrm>
              <a:off x="10133156" y="4362847"/>
              <a:ext cx="943721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中断入口</a:t>
              </a: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8" name="Text Box 36"/>
            <p:cNvSpPr txBox="1">
              <a:spLocks noChangeArrowheads="1"/>
            </p:cNvSpPr>
            <p:nvPr/>
          </p:nvSpPr>
          <p:spPr bwMode="auto">
            <a:xfrm>
              <a:off x="10133155" y="4738901"/>
              <a:ext cx="943721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中断入口</a:t>
              </a: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606345" y="5371650"/>
            <a:ext cx="2501076" cy="988265"/>
            <a:chOff x="8606345" y="5175010"/>
            <a:chExt cx="2501076" cy="988265"/>
          </a:xfrm>
        </p:grpSpPr>
        <p:sp>
          <p:nvSpPr>
            <p:cNvPr id="105" name="Text Box 36"/>
            <p:cNvSpPr txBox="1">
              <a:spLocks noChangeArrowheads="1"/>
            </p:cNvSpPr>
            <p:nvPr/>
          </p:nvSpPr>
          <p:spPr bwMode="auto">
            <a:xfrm>
              <a:off x="10277396" y="5218986"/>
              <a:ext cx="807314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中断请求</a:t>
              </a:r>
              <a:endParaRPr lang="en-US" altLang="zh-CN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6" name="直接箭头连接符 105"/>
            <p:cNvCxnSpPr>
              <a:stCxn id="107" idx="3"/>
            </p:cNvCxnSpPr>
            <p:nvPr/>
          </p:nvCxnSpPr>
          <p:spPr>
            <a:xfrm>
              <a:off x="10254902" y="5461683"/>
              <a:ext cx="852519" cy="0"/>
            </a:xfrm>
            <a:prstGeom prst="straightConnector1">
              <a:avLst/>
            </a:prstGeom>
            <a:noFill/>
            <a:ln w="19050" cap="sq">
              <a:solidFill>
                <a:srgbClr val="000000"/>
              </a:solidFill>
              <a:miter lim="800000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9238542" y="5259388"/>
              <a:ext cx="1016360" cy="40459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中断控制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8" name="Text Box 36"/>
            <p:cNvSpPr txBox="1">
              <a:spLocks noChangeArrowheads="1"/>
            </p:cNvSpPr>
            <p:nvPr/>
          </p:nvSpPr>
          <p:spPr bwMode="auto">
            <a:xfrm>
              <a:off x="9276018" y="5927235"/>
              <a:ext cx="1086752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   B   C   D</a:t>
              </a:r>
              <a:endParaRPr lang="en-US" altLang="zh-CN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9" name="Text Box 36"/>
            <p:cNvSpPr txBox="1">
              <a:spLocks noChangeArrowheads="1"/>
            </p:cNvSpPr>
            <p:nvPr/>
          </p:nvSpPr>
          <p:spPr bwMode="auto">
            <a:xfrm>
              <a:off x="8706129" y="5920094"/>
              <a:ext cx="681887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中断源</a:t>
              </a:r>
              <a:endParaRPr lang="en-US" altLang="zh-CN" sz="12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9420539" y="5660510"/>
              <a:ext cx="684009" cy="276399"/>
              <a:chOff x="8696671" y="5472539"/>
              <a:chExt cx="684009" cy="313684"/>
            </a:xfrm>
          </p:grpSpPr>
          <p:sp>
            <p:nvSpPr>
              <p:cNvPr id="113" name="Line 7"/>
              <p:cNvSpPr>
                <a:spLocks noChangeShapeType="1"/>
              </p:cNvSpPr>
              <p:nvPr/>
            </p:nvSpPr>
            <p:spPr bwMode="auto">
              <a:xfrm rot="16200000">
                <a:off x="8539829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4" name="Line 7"/>
              <p:cNvSpPr>
                <a:spLocks noChangeShapeType="1"/>
              </p:cNvSpPr>
              <p:nvPr/>
            </p:nvSpPr>
            <p:spPr bwMode="auto">
              <a:xfrm rot="16200000">
                <a:off x="8767832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5" name="Line 7"/>
              <p:cNvSpPr>
                <a:spLocks noChangeShapeType="1"/>
              </p:cNvSpPr>
              <p:nvPr/>
            </p:nvSpPr>
            <p:spPr bwMode="auto">
              <a:xfrm rot="16200000">
                <a:off x="8995835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6" name="Line 7"/>
              <p:cNvSpPr>
                <a:spLocks noChangeShapeType="1"/>
              </p:cNvSpPr>
              <p:nvPr/>
            </p:nvSpPr>
            <p:spPr bwMode="auto">
              <a:xfrm rot="16200000">
                <a:off x="9223838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111" name="直接箭头连接符 110"/>
            <p:cNvCxnSpPr/>
            <p:nvPr/>
          </p:nvCxnSpPr>
          <p:spPr>
            <a:xfrm>
              <a:off x="8897419" y="5463430"/>
              <a:ext cx="331598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" name="Text Box 36"/>
            <p:cNvSpPr txBox="1">
              <a:spLocks noChangeArrowheads="1"/>
            </p:cNvSpPr>
            <p:nvPr/>
          </p:nvSpPr>
          <p:spPr bwMode="auto">
            <a:xfrm>
              <a:off x="8606345" y="5175010"/>
              <a:ext cx="715498" cy="32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ClrInt</a:t>
              </a:r>
              <a:endParaRPr lang="en-US" altLang="zh-CN" sz="3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17" name="Text Box 6"/>
          <p:cNvSpPr txBox="1">
            <a:spLocks noChangeArrowheads="1"/>
          </p:cNvSpPr>
          <p:nvPr/>
        </p:nvSpPr>
        <p:spPr bwMode="auto">
          <a:xfrm>
            <a:off x="584288" y="1664434"/>
            <a:ext cx="4256272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>
                <a:latin typeface="+mn-ea"/>
                <a:ea typeface="+mn-ea"/>
              </a:rPr>
              <a:t>中断异常处理数据通路升级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17584" y="2112493"/>
            <a:ext cx="4991714" cy="3745543"/>
            <a:chOff x="974853" y="1858296"/>
            <a:chExt cx="4991714" cy="374554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74853" y="1858296"/>
              <a:ext cx="4839886" cy="374554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399" y="3839477"/>
              <a:ext cx="1242168" cy="45724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22" y="1096063"/>
            <a:ext cx="4845388" cy="4654258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014446" y="3788618"/>
            <a:ext cx="1189704" cy="1966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31942" y="1490048"/>
            <a:ext cx="4256272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>
                <a:latin typeface="+mn-ea"/>
                <a:ea typeface="+mn-ea"/>
              </a:rPr>
              <a:t>变长指令周期状态机修改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17584" y="919974"/>
            <a:ext cx="5314446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10.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异常处理对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设计的新要求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 rotWithShape="1">
          <a:blip r:embed="rId1"/>
          <a:srcRect l="4980" t="1982" b="21810"/>
          <a:stretch>
            <a:fillRect/>
          </a:stretch>
        </p:blipFill>
        <p:spPr bwMode="auto">
          <a:xfrm>
            <a:off x="6213988" y="1820927"/>
            <a:ext cx="5544708" cy="3876616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/>
          <p:nvPr/>
        </p:nvPicPr>
        <p:blipFill rotWithShape="1">
          <a:blip r:embed="rId2"/>
          <a:srcRect l="17065" t="2070" b="24546"/>
          <a:stretch>
            <a:fillRect/>
          </a:stretch>
        </p:blipFill>
        <p:spPr bwMode="auto">
          <a:xfrm>
            <a:off x="507487" y="2021508"/>
            <a:ext cx="3867868" cy="3676035"/>
          </a:xfrm>
          <a:prstGeom prst="rect">
            <a:avLst/>
          </a:prstGeom>
          <a:ln>
            <a:noFill/>
          </a:ln>
        </p:spPr>
      </p:pic>
      <p:sp>
        <p:nvSpPr>
          <p:cNvPr id="7" name="右箭头 6"/>
          <p:cNvSpPr/>
          <p:nvPr/>
        </p:nvSpPr>
        <p:spPr>
          <a:xfrm>
            <a:off x="4945625" y="3592086"/>
            <a:ext cx="904568" cy="19333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7487" y="1359262"/>
            <a:ext cx="4256272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3)</a:t>
            </a:r>
            <a:r>
              <a:rPr lang="zh-CN" altLang="en-US" sz="2300" dirty="0" smtClean="0">
                <a:latin typeface="+mn-ea"/>
                <a:ea typeface="+mn-ea"/>
              </a:rPr>
              <a:t>变</a:t>
            </a:r>
            <a:r>
              <a:rPr lang="zh-CN" altLang="en-US" sz="2300" dirty="0">
                <a:latin typeface="+mn-ea"/>
                <a:ea typeface="+mn-ea"/>
              </a:rPr>
              <a:t>长指令周期状态机修改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07487" y="897597"/>
            <a:ext cx="5314446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10.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异常处理对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设计的新要求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</a:t>
            </a:r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六部分完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8313" y="1688793"/>
            <a:ext cx="1041763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300" dirty="0" smtClean="0">
                <a:latin typeface="+mn-ea"/>
              </a:rPr>
              <a:t>中断</a:t>
            </a:r>
            <a:r>
              <a:rPr lang="zh-CN" altLang="en-US" sz="2300" dirty="0">
                <a:latin typeface="+mn-ea"/>
              </a:rPr>
              <a:t>是在发生一个外部事件</a:t>
            </a:r>
            <a:r>
              <a:rPr lang="zh-CN" altLang="en-US" sz="2300" dirty="0" smtClean="0">
                <a:latin typeface="+mn-ea"/>
              </a:rPr>
              <a:t>时暂时中止</a:t>
            </a:r>
            <a:r>
              <a:rPr lang="en-US" altLang="zh-CN" sz="2300" dirty="0" smtClean="0">
                <a:latin typeface="+mn-ea"/>
              </a:rPr>
              <a:t>CPU</a:t>
            </a:r>
            <a:r>
              <a:rPr lang="zh-CN" altLang="en-US" sz="2300" dirty="0" smtClean="0">
                <a:latin typeface="+mn-ea"/>
              </a:rPr>
              <a:t>正在执行的程序而调用与外部事件相关的处理程序</a:t>
            </a:r>
            <a:r>
              <a:rPr lang="en-US" altLang="zh-CN" sz="2300" dirty="0" smtClean="0">
                <a:latin typeface="+mn-ea"/>
              </a:rPr>
              <a:t>(</a:t>
            </a:r>
            <a:r>
              <a:rPr lang="zh-CN" altLang="en-US" sz="2300" dirty="0" smtClean="0">
                <a:latin typeface="+mn-ea"/>
              </a:rPr>
              <a:t>称为中断服务</a:t>
            </a:r>
            <a:r>
              <a:rPr lang="zh-CN" altLang="en-US" sz="2300" dirty="0">
                <a:latin typeface="+mn-ea"/>
              </a:rPr>
              <a:t>子</a:t>
            </a:r>
            <a:r>
              <a:rPr lang="zh-CN" altLang="en-US" sz="2300" dirty="0" smtClean="0">
                <a:latin typeface="+mn-ea"/>
              </a:rPr>
              <a:t>程序</a:t>
            </a:r>
            <a:r>
              <a:rPr lang="en-US" altLang="zh-CN" sz="2300" dirty="0">
                <a:latin typeface="+mn-ea"/>
              </a:rPr>
              <a:t>)</a:t>
            </a:r>
            <a:r>
              <a:rPr lang="zh-CN" altLang="en-US" sz="2300" dirty="0">
                <a:latin typeface="+mn-ea"/>
              </a:rPr>
              <a:t>的</a:t>
            </a:r>
            <a:r>
              <a:rPr lang="zh-CN" altLang="en-US" sz="2300" dirty="0" smtClean="0">
                <a:latin typeface="+mn-ea"/>
              </a:rPr>
              <a:t>过程，中断服务子程序完成后又</a:t>
            </a:r>
            <a:r>
              <a:rPr lang="zh-CN" altLang="en-US" sz="2300" dirty="0" smtClean="0">
                <a:solidFill>
                  <a:srgbClr val="0000FF"/>
                </a:solidFill>
                <a:latin typeface="+mn-ea"/>
              </a:rPr>
              <a:t>自动返回</a:t>
            </a:r>
            <a:r>
              <a:rPr lang="zh-CN" altLang="en-US" sz="2300" dirty="0" smtClean="0">
                <a:latin typeface="+mn-ea"/>
              </a:rPr>
              <a:t>到被前面暂时被中止的服务程序中继续执行。</a:t>
            </a:r>
            <a:endParaRPr lang="zh-CN" altLang="en-US" sz="2300" dirty="0">
              <a:latin typeface="+mn-ea"/>
            </a:endParaRPr>
          </a:p>
        </p:txBody>
      </p:sp>
      <p:grpSp>
        <p:nvGrpSpPr>
          <p:cNvPr id="6" name="Group 12"/>
          <p:cNvGrpSpPr/>
          <p:nvPr/>
        </p:nvGrpSpPr>
        <p:grpSpPr bwMode="auto">
          <a:xfrm>
            <a:off x="3402467" y="3352128"/>
            <a:ext cx="1909763" cy="2524125"/>
            <a:chOff x="878" y="2058"/>
            <a:chExt cx="1203" cy="159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878" y="2064"/>
              <a:ext cx="418" cy="2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>
              <a:lvl1pP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Main</a:t>
              </a:r>
              <a:r>
                <a:rPr lang="en-US" altLang="zh-CN" sz="2200" dirty="0"/>
                <a:t> </a:t>
              </a:r>
              <a:endParaRPr lang="en-US" altLang="zh-CN" sz="2200" dirty="0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4" y="23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V="1">
              <a:off x="1152" y="2352"/>
              <a:ext cx="864" cy="2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968" y="2352"/>
              <a:ext cx="0" cy="72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H="1" flipV="1">
              <a:off x="1152" y="2640"/>
              <a:ext cx="816" cy="43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1104" y="2640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1759" y="2058"/>
              <a:ext cx="322" cy="2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Sub 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011527" y="1030366"/>
            <a:ext cx="34733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1.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程序中断的流程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11527" y="1030366"/>
            <a:ext cx="34733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2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程序中断的流程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50" name="image36.png"/>
          <p:cNvPicPr/>
          <p:nvPr/>
        </p:nvPicPr>
        <p:blipFill rotWithShape="1">
          <a:blip r:embed="rId1" cstate="print"/>
          <a:srcRect t="64051"/>
          <a:stretch>
            <a:fillRect/>
          </a:stretch>
        </p:blipFill>
        <p:spPr>
          <a:xfrm>
            <a:off x="1937658" y="2045562"/>
            <a:ext cx="7467600" cy="11739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8403" y="4011524"/>
            <a:ext cx="9875682" cy="2045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提高</a:t>
            </a:r>
            <a:r>
              <a:rPr lang="en-US" altLang="zh-CN" sz="2300" dirty="0" smtClean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的使用</a:t>
            </a:r>
            <a:r>
              <a:rPr lang="zh-CN" altLang="en-US" sz="2300" dirty="0" smtClean="0">
                <a:latin typeface="+mn-ea"/>
              </a:rPr>
              <a:t>效率 </a:t>
            </a:r>
            <a:endParaRPr lang="en-US" altLang="zh-CN" sz="23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300" dirty="0" smtClean="0">
                <a:latin typeface="+mn-ea"/>
              </a:rPr>
              <a:t>主动</a:t>
            </a:r>
            <a:r>
              <a:rPr lang="zh-CN" altLang="en-US" sz="2300" dirty="0">
                <a:latin typeface="+mn-ea"/>
              </a:rPr>
              <a:t>告知机制</a:t>
            </a:r>
            <a:r>
              <a:rPr lang="zh-CN" altLang="en-US" sz="2300" dirty="0" smtClean="0">
                <a:latin typeface="+mn-ea"/>
              </a:rPr>
              <a:t>避免反复查询，仍</a:t>
            </a:r>
            <a:r>
              <a:rPr lang="zh-CN" altLang="en-US" sz="2300" dirty="0">
                <a:latin typeface="+mn-ea"/>
              </a:rPr>
              <a:t>需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 smtClean="0">
                <a:latin typeface="+mn-ea"/>
              </a:rPr>
              <a:t>占用</a:t>
            </a:r>
            <a:r>
              <a:rPr lang="en-US" altLang="zh-CN" sz="2300" dirty="0" smtClean="0">
                <a:latin typeface="+mn-ea"/>
              </a:rPr>
              <a:t>(</a:t>
            </a:r>
            <a:r>
              <a:rPr lang="zh-CN" altLang="en-US" sz="2300" dirty="0" smtClean="0">
                <a:latin typeface="+mn-ea"/>
              </a:rPr>
              <a:t>中断</a:t>
            </a:r>
            <a:r>
              <a:rPr lang="zh-CN" altLang="en-US" sz="2300" dirty="0">
                <a:latin typeface="+mn-ea"/>
              </a:rPr>
              <a:t>服务</a:t>
            </a:r>
            <a:r>
              <a:rPr lang="zh-CN" altLang="en-US" sz="2300" dirty="0" smtClean="0">
                <a:latin typeface="+mn-ea"/>
              </a:rPr>
              <a:t>子程序</a:t>
            </a:r>
            <a:r>
              <a:rPr lang="en-US" altLang="zh-CN" sz="2300" dirty="0" smtClean="0">
                <a:latin typeface="+mn-ea"/>
              </a:rPr>
              <a:t>+</a:t>
            </a:r>
            <a:r>
              <a:rPr lang="zh-CN" altLang="en-US" sz="2300" dirty="0">
                <a:latin typeface="+mn-ea"/>
              </a:rPr>
              <a:t>中断开销）</a:t>
            </a:r>
            <a:endParaRPr lang="en-US" altLang="zh-CN" sz="23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4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适合</a:t>
            </a:r>
            <a:r>
              <a:rPr lang="zh-CN" altLang="en-US" sz="2300" dirty="0">
                <a:latin typeface="+mn-ea"/>
              </a:rPr>
              <a:t>随机出现的服务</a:t>
            </a:r>
            <a:endParaRPr lang="zh-CN" altLang="en-US" sz="23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4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相关控制电路相对复杂，</a:t>
            </a:r>
            <a:r>
              <a:rPr lang="zh-CN" altLang="en-US" sz="2300" dirty="0" smtClean="0">
                <a:latin typeface="+mn-ea"/>
              </a:rPr>
              <a:t>需要</a:t>
            </a:r>
            <a:r>
              <a:rPr lang="zh-CN" altLang="en-US" sz="2300" dirty="0">
                <a:latin typeface="+mn-ea"/>
              </a:rPr>
              <a:t>专门的硬件</a:t>
            </a:r>
            <a:endParaRPr lang="en-US" altLang="zh-CN" sz="2300" dirty="0">
              <a:latin typeface="+mn-ea"/>
            </a:endParaRPr>
          </a:p>
        </p:txBody>
      </p:sp>
      <p:sp>
        <p:nvSpPr>
          <p:cNvPr id="51" name="Text Box 4"/>
          <p:cNvSpPr txBox="1">
            <a:spLocks noChangeArrowheads="1"/>
          </p:cNvSpPr>
          <p:nvPr/>
        </p:nvSpPr>
        <p:spPr bwMode="auto">
          <a:xfrm>
            <a:off x="1153040" y="3449832"/>
            <a:ext cx="55634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3.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程序中断输入输出方式的特点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3173" y="1047181"/>
            <a:ext cx="3513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中断分类与作用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903519" y="2544848"/>
            <a:ext cx="6574971" cy="3202806"/>
          </a:xfrm>
          <a:prstGeom prst="roundRect">
            <a:avLst>
              <a:gd name="adj" fmla="val 34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6" name="矩形 10"/>
          <p:cNvSpPr>
            <a:spLocks noChangeArrowheads="1"/>
          </p:cNvSpPr>
          <p:nvPr/>
        </p:nvSpPr>
        <p:spPr bwMode="auto">
          <a:xfrm>
            <a:off x="1027553" y="3959982"/>
            <a:ext cx="5642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>
                <a:latin typeface="+mn-ea"/>
              </a:rPr>
              <a:t>中断</a:t>
            </a:r>
            <a:endParaRPr lang="zh-CN" altLang="en-US" sz="2200">
              <a:latin typeface="+mn-ea"/>
            </a:endParaRPr>
          </a:p>
        </p:txBody>
      </p:sp>
      <p:sp>
        <p:nvSpPr>
          <p:cNvPr id="7" name="任意多边形 12"/>
          <p:cNvSpPr/>
          <p:nvPr/>
        </p:nvSpPr>
        <p:spPr bwMode="auto">
          <a:xfrm>
            <a:off x="1777995" y="3344033"/>
            <a:ext cx="206375" cy="1673225"/>
          </a:xfrm>
          <a:custGeom>
            <a:avLst/>
            <a:gdLst>
              <a:gd name="T0" fmla="*/ 2147483647 w 130"/>
              <a:gd name="T1" fmla="*/ 0 h 1054"/>
              <a:gd name="T2" fmla="*/ 2147483647 w 130"/>
              <a:gd name="T3" fmla="*/ 2147483647 h 1054"/>
              <a:gd name="T4" fmla="*/ 2147483647 w 130"/>
              <a:gd name="T5" fmla="*/ 2147483647 h 1054"/>
              <a:gd name="T6" fmla="*/ 2147483647 w 130"/>
              <a:gd name="T7" fmla="*/ 2147483647 h 1054"/>
              <a:gd name="T8" fmla="*/ 2147483647 w 130"/>
              <a:gd name="T9" fmla="*/ 2147483647 h 1054"/>
              <a:gd name="T10" fmla="*/ 2147483647 w 130"/>
              <a:gd name="T11" fmla="*/ 2147483647 h 1054"/>
              <a:gd name="T12" fmla="*/ 2147483647 w 130"/>
              <a:gd name="T13" fmla="*/ 2147483647 h 1054"/>
              <a:gd name="T14" fmla="*/ 2147483647 w 130"/>
              <a:gd name="T15" fmla="*/ 2147483647 h 1054"/>
              <a:gd name="T16" fmla="*/ 2147483647 w 130"/>
              <a:gd name="T17" fmla="*/ 2147483647 h 1054"/>
              <a:gd name="T18" fmla="*/ 2147483647 w 130"/>
              <a:gd name="T19" fmla="*/ 2147483647 h 1054"/>
              <a:gd name="T20" fmla="*/ 2147483647 w 130"/>
              <a:gd name="T21" fmla="*/ 2147483647 h 1054"/>
              <a:gd name="T22" fmla="*/ 2147483647 w 130"/>
              <a:gd name="T23" fmla="*/ 2147483647 h 1054"/>
              <a:gd name="T24" fmla="*/ 2147483647 w 130"/>
              <a:gd name="T25" fmla="*/ 2147483647 h 1054"/>
              <a:gd name="T26" fmla="*/ 2147483647 w 130"/>
              <a:gd name="T27" fmla="*/ 2147483647 h 1054"/>
              <a:gd name="T28" fmla="*/ 2147483647 w 130"/>
              <a:gd name="T29" fmla="*/ 2147483647 h 1054"/>
              <a:gd name="T30" fmla="*/ 0 w 130"/>
              <a:gd name="T31" fmla="*/ 2147483647 h 1054"/>
              <a:gd name="T32" fmla="*/ 2147483647 w 130"/>
              <a:gd name="T33" fmla="*/ 2147483647 h 1054"/>
              <a:gd name="T34" fmla="*/ 2147483647 w 130"/>
              <a:gd name="T35" fmla="*/ 2147483647 h 1054"/>
              <a:gd name="T36" fmla="*/ 2147483647 w 130"/>
              <a:gd name="T37" fmla="*/ 2147483647 h 1054"/>
              <a:gd name="T38" fmla="*/ 2147483647 w 130"/>
              <a:gd name="T39" fmla="*/ 2147483647 h 1054"/>
              <a:gd name="T40" fmla="*/ 2147483647 w 130"/>
              <a:gd name="T41" fmla="*/ 2147483647 h 1054"/>
              <a:gd name="T42" fmla="*/ 2147483647 w 130"/>
              <a:gd name="T43" fmla="*/ 2147483647 h 1054"/>
              <a:gd name="T44" fmla="*/ 2147483647 w 130"/>
              <a:gd name="T45" fmla="*/ 2147483647 h 1054"/>
              <a:gd name="T46" fmla="*/ 2147483647 w 130"/>
              <a:gd name="T47" fmla="*/ 2147483647 h 1054"/>
              <a:gd name="T48" fmla="*/ 2147483647 w 130"/>
              <a:gd name="T49" fmla="*/ 2147483647 h 1054"/>
              <a:gd name="T50" fmla="*/ 2147483647 w 130"/>
              <a:gd name="T51" fmla="*/ 2147483647 h 1054"/>
              <a:gd name="T52" fmla="*/ 2147483647 w 130"/>
              <a:gd name="T53" fmla="*/ 2147483647 h 1054"/>
              <a:gd name="T54" fmla="*/ 2147483647 w 130"/>
              <a:gd name="T55" fmla="*/ 2147483647 h 1054"/>
              <a:gd name="T56" fmla="*/ 2147483647 w 130"/>
              <a:gd name="T57" fmla="*/ 2147483647 h 1054"/>
              <a:gd name="T58" fmla="*/ 2147483647 w 130"/>
              <a:gd name="T59" fmla="*/ 2147483647 h 1054"/>
              <a:gd name="T60" fmla="*/ 2147483647 w 130"/>
              <a:gd name="T61" fmla="*/ 2147483647 h 105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30" h="1054">
                <a:moveTo>
                  <a:pt x="130" y="0"/>
                </a:moveTo>
                <a:lnTo>
                  <a:pt x="116" y="2"/>
                </a:lnTo>
                <a:lnTo>
                  <a:pt x="105" y="7"/>
                </a:lnTo>
                <a:lnTo>
                  <a:pt x="93" y="16"/>
                </a:lnTo>
                <a:lnTo>
                  <a:pt x="84" y="27"/>
                </a:lnTo>
                <a:lnTo>
                  <a:pt x="71" y="55"/>
                </a:lnTo>
                <a:lnTo>
                  <a:pt x="68" y="71"/>
                </a:lnTo>
                <a:lnTo>
                  <a:pt x="66" y="89"/>
                </a:lnTo>
                <a:lnTo>
                  <a:pt x="66" y="441"/>
                </a:lnTo>
                <a:lnTo>
                  <a:pt x="64" y="459"/>
                </a:lnTo>
                <a:lnTo>
                  <a:pt x="61" y="475"/>
                </a:lnTo>
                <a:lnTo>
                  <a:pt x="48" y="502"/>
                </a:lnTo>
                <a:lnTo>
                  <a:pt x="36" y="513"/>
                </a:lnTo>
                <a:lnTo>
                  <a:pt x="25" y="520"/>
                </a:lnTo>
                <a:lnTo>
                  <a:pt x="14" y="525"/>
                </a:lnTo>
                <a:lnTo>
                  <a:pt x="0" y="527"/>
                </a:lnTo>
                <a:lnTo>
                  <a:pt x="14" y="529"/>
                </a:lnTo>
                <a:lnTo>
                  <a:pt x="25" y="534"/>
                </a:lnTo>
                <a:lnTo>
                  <a:pt x="36" y="543"/>
                </a:lnTo>
                <a:lnTo>
                  <a:pt x="48" y="554"/>
                </a:lnTo>
                <a:lnTo>
                  <a:pt x="61" y="582"/>
                </a:lnTo>
                <a:lnTo>
                  <a:pt x="64" y="597"/>
                </a:lnTo>
                <a:lnTo>
                  <a:pt x="66" y="616"/>
                </a:lnTo>
                <a:lnTo>
                  <a:pt x="66" y="968"/>
                </a:lnTo>
                <a:lnTo>
                  <a:pt x="68" y="986"/>
                </a:lnTo>
                <a:lnTo>
                  <a:pt x="71" y="1002"/>
                </a:lnTo>
                <a:lnTo>
                  <a:pt x="84" y="1029"/>
                </a:lnTo>
                <a:lnTo>
                  <a:pt x="93" y="1040"/>
                </a:lnTo>
                <a:lnTo>
                  <a:pt x="105" y="1047"/>
                </a:lnTo>
                <a:lnTo>
                  <a:pt x="116" y="1052"/>
                </a:lnTo>
                <a:lnTo>
                  <a:pt x="130" y="1054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200">
              <a:latin typeface="+mn-ea"/>
            </a:endParaRPr>
          </a:p>
        </p:txBody>
      </p:sp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2059584" y="3076902"/>
            <a:ext cx="1974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内中断（异常）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2083008" y="4847981"/>
            <a:ext cx="8463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外中断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0" name="任意多边形 22"/>
          <p:cNvSpPr/>
          <p:nvPr/>
        </p:nvSpPr>
        <p:spPr bwMode="auto">
          <a:xfrm>
            <a:off x="4073574" y="2842783"/>
            <a:ext cx="201613" cy="701675"/>
          </a:xfrm>
          <a:custGeom>
            <a:avLst/>
            <a:gdLst>
              <a:gd name="T0" fmla="*/ 2147483647 w 127"/>
              <a:gd name="T1" fmla="*/ 0 h 442"/>
              <a:gd name="T2" fmla="*/ 2147483647 w 127"/>
              <a:gd name="T3" fmla="*/ 2147483647 h 442"/>
              <a:gd name="T4" fmla="*/ 2147483647 w 127"/>
              <a:gd name="T5" fmla="*/ 2147483647 h 442"/>
              <a:gd name="T6" fmla="*/ 2147483647 w 127"/>
              <a:gd name="T7" fmla="*/ 2147483647 h 442"/>
              <a:gd name="T8" fmla="*/ 2147483647 w 127"/>
              <a:gd name="T9" fmla="*/ 2147483647 h 442"/>
              <a:gd name="T10" fmla="*/ 2147483647 w 127"/>
              <a:gd name="T11" fmla="*/ 2147483647 h 442"/>
              <a:gd name="T12" fmla="*/ 2147483647 w 127"/>
              <a:gd name="T13" fmla="*/ 2147483647 h 442"/>
              <a:gd name="T14" fmla="*/ 2147483647 w 127"/>
              <a:gd name="T15" fmla="*/ 2147483647 h 442"/>
              <a:gd name="T16" fmla="*/ 2147483647 w 127"/>
              <a:gd name="T17" fmla="*/ 2147483647 h 442"/>
              <a:gd name="T18" fmla="*/ 2147483647 w 127"/>
              <a:gd name="T19" fmla="*/ 2147483647 h 442"/>
              <a:gd name="T20" fmla="*/ 2147483647 w 127"/>
              <a:gd name="T21" fmla="*/ 2147483647 h 442"/>
              <a:gd name="T22" fmla="*/ 0 w 127"/>
              <a:gd name="T23" fmla="*/ 2147483647 h 442"/>
              <a:gd name="T24" fmla="*/ 2147483647 w 127"/>
              <a:gd name="T25" fmla="*/ 2147483647 h 442"/>
              <a:gd name="T26" fmla="*/ 2147483647 w 127"/>
              <a:gd name="T27" fmla="*/ 2147483647 h 442"/>
              <a:gd name="T28" fmla="*/ 2147483647 w 127"/>
              <a:gd name="T29" fmla="*/ 2147483647 h 442"/>
              <a:gd name="T30" fmla="*/ 2147483647 w 127"/>
              <a:gd name="T31" fmla="*/ 2147483647 h 442"/>
              <a:gd name="T32" fmla="*/ 2147483647 w 127"/>
              <a:gd name="T33" fmla="*/ 2147483647 h 442"/>
              <a:gd name="T34" fmla="*/ 2147483647 w 127"/>
              <a:gd name="T35" fmla="*/ 2147483647 h 442"/>
              <a:gd name="T36" fmla="*/ 2147483647 w 127"/>
              <a:gd name="T37" fmla="*/ 2147483647 h 442"/>
              <a:gd name="T38" fmla="*/ 2147483647 w 127"/>
              <a:gd name="T39" fmla="*/ 2147483647 h 442"/>
              <a:gd name="T40" fmla="*/ 2147483647 w 127"/>
              <a:gd name="T41" fmla="*/ 2147483647 h 442"/>
              <a:gd name="T42" fmla="*/ 2147483647 w 127"/>
              <a:gd name="T43" fmla="*/ 2147483647 h 442"/>
              <a:gd name="T44" fmla="*/ 2147483647 w 127"/>
              <a:gd name="T45" fmla="*/ 2147483647 h 44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2">
                <a:moveTo>
                  <a:pt x="127" y="0"/>
                </a:moveTo>
                <a:lnTo>
                  <a:pt x="102" y="2"/>
                </a:lnTo>
                <a:lnTo>
                  <a:pt x="81" y="11"/>
                </a:lnTo>
                <a:lnTo>
                  <a:pt x="68" y="22"/>
                </a:lnTo>
                <a:lnTo>
                  <a:pt x="66" y="29"/>
                </a:lnTo>
                <a:lnTo>
                  <a:pt x="63" y="36"/>
                </a:lnTo>
                <a:lnTo>
                  <a:pt x="63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5"/>
                </a:lnTo>
                <a:lnTo>
                  <a:pt x="61" y="252"/>
                </a:lnTo>
                <a:lnTo>
                  <a:pt x="63" y="259"/>
                </a:lnTo>
                <a:lnTo>
                  <a:pt x="63" y="406"/>
                </a:lnTo>
                <a:lnTo>
                  <a:pt x="66" y="413"/>
                </a:lnTo>
                <a:lnTo>
                  <a:pt x="68" y="420"/>
                </a:lnTo>
                <a:lnTo>
                  <a:pt x="81" y="431"/>
                </a:lnTo>
                <a:lnTo>
                  <a:pt x="102" y="440"/>
                </a:lnTo>
                <a:lnTo>
                  <a:pt x="127" y="442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200">
              <a:latin typeface="+mn-ea"/>
            </a:endParaRPr>
          </a:p>
        </p:txBody>
      </p:sp>
      <p:sp>
        <p:nvSpPr>
          <p:cNvPr id="11" name="矩形 24"/>
          <p:cNvSpPr>
            <a:spLocks noChangeArrowheads="1"/>
          </p:cNvSpPr>
          <p:nvPr/>
        </p:nvSpPr>
        <p:spPr bwMode="auto">
          <a:xfrm>
            <a:off x="4325795" y="2587123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自愿中断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2" name="矩形 25"/>
          <p:cNvSpPr>
            <a:spLocks noChangeArrowheads="1"/>
          </p:cNvSpPr>
          <p:nvPr/>
        </p:nvSpPr>
        <p:spPr bwMode="auto">
          <a:xfrm>
            <a:off x="5495417" y="2565271"/>
            <a:ext cx="5642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200" dirty="0">
                <a:latin typeface="+mn-ea"/>
              </a:rPr>
              <a:t>——</a:t>
            </a:r>
            <a:endParaRPr lang="en-US" altLang="zh-CN" sz="2200" dirty="0">
              <a:latin typeface="+mn-ea"/>
            </a:endParaRPr>
          </a:p>
        </p:txBody>
      </p:sp>
      <p:sp>
        <p:nvSpPr>
          <p:cNvPr id="13" name="矩形 26"/>
          <p:cNvSpPr>
            <a:spLocks noChangeArrowheads="1"/>
          </p:cNvSpPr>
          <p:nvPr/>
        </p:nvSpPr>
        <p:spPr bwMode="auto">
          <a:xfrm>
            <a:off x="6137110" y="2588392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指令中断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4" name="矩形 29"/>
          <p:cNvSpPr>
            <a:spLocks noChangeArrowheads="1"/>
          </p:cNvSpPr>
          <p:nvPr/>
        </p:nvSpPr>
        <p:spPr bwMode="auto">
          <a:xfrm>
            <a:off x="4416946" y="3377133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强迫中断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5" name="任意多边形 31"/>
          <p:cNvSpPr/>
          <p:nvPr/>
        </p:nvSpPr>
        <p:spPr bwMode="auto">
          <a:xfrm>
            <a:off x="5616528" y="3198004"/>
            <a:ext cx="201612" cy="703263"/>
          </a:xfrm>
          <a:custGeom>
            <a:avLst/>
            <a:gdLst>
              <a:gd name="T0" fmla="*/ 2147483647 w 127"/>
              <a:gd name="T1" fmla="*/ 0 h 443"/>
              <a:gd name="T2" fmla="*/ 2147483647 w 127"/>
              <a:gd name="T3" fmla="*/ 2147483647 h 443"/>
              <a:gd name="T4" fmla="*/ 2147483647 w 127"/>
              <a:gd name="T5" fmla="*/ 2147483647 h 443"/>
              <a:gd name="T6" fmla="*/ 2147483647 w 127"/>
              <a:gd name="T7" fmla="*/ 2147483647 h 443"/>
              <a:gd name="T8" fmla="*/ 2147483647 w 127"/>
              <a:gd name="T9" fmla="*/ 2147483647 h 443"/>
              <a:gd name="T10" fmla="*/ 2147483647 w 127"/>
              <a:gd name="T11" fmla="*/ 2147483647 h 443"/>
              <a:gd name="T12" fmla="*/ 2147483647 w 127"/>
              <a:gd name="T13" fmla="*/ 2147483647 h 443"/>
              <a:gd name="T14" fmla="*/ 2147483647 w 127"/>
              <a:gd name="T15" fmla="*/ 2147483647 h 443"/>
              <a:gd name="T16" fmla="*/ 2147483647 w 127"/>
              <a:gd name="T17" fmla="*/ 2147483647 h 443"/>
              <a:gd name="T18" fmla="*/ 2147483647 w 127"/>
              <a:gd name="T19" fmla="*/ 2147483647 h 443"/>
              <a:gd name="T20" fmla="*/ 2147483647 w 127"/>
              <a:gd name="T21" fmla="*/ 2147483647 h 443"/>
              <a:gd name="T22" fmla="*/ 0 w 127"/>
              <a:gd name="T23" fmla="*/ 2147483647 h 443"/>
              <a:gd name="T24" fmla="*/ 2147483647 w 127"/>
              <a:gd name="T25" fmla="*/ 2147483647 h 443"/>
              <a:gd name="T26" fmla="*/ 2147483647 w 127"/>
              <a:gd name="T27" fmla="*/ 2147483647 h 443"/>
              <a:gd name="T28" fmla="*/ 2147483647 w 127"/>
              <a:gd name="T29" fmla="*/ 2147483647 h 443"/>
              <a:gd name="T30" fmla="*/ 2147483647 w 127"/>
              <a:gd name="T31" fmla="*/ 2147483647 h 443"/>
              <a:gd name="T32" fmla="*/ 2147483647 w 127"/>
              <a:gd name="T33" fmla="*/ 2147483647 h 443"/>
              <a:gd name="T34" fmla="*/ 2147483647 w 127"/>
              <a:gd name="T35" fmla="*/ 2147483647 h 443"/>
              <a:gd name="T36" fmla="*/ 2147483647 w 127"/>
              <a:gd name="T37" fmla="*/ 2147483647 h 443"/>
              <a:gd name="T38" fmla="*/ 2147483647 w 127"/>
              <a:gd name="T39" fmla="*/ 2147483647 h 443"/>
              <a:gd name="T40" fmla="*/ 2147483647 w 127"/>
              <a:gd name="T41" fmla="*/ 2147483647 h 443"/>
              <a:gd name="T42" fmla="*/ 2147483647 w 127"/>
              <a:gd name="T43" fmla="*/ 2147483647 h 443"/>
              <a:gd name="T44" fmla="*/ 2147483647 w 127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3">
                <a:moveTo>
                  <a:pt x="127" y="0"/>
                </a:moveTo>
                <a:lnTo>
                  <a:pt x="102" y="2"/>
                </a:lnTo>
                <a:lnTo>
                  <a:pt x="82" y="11"/>
                </a:lnTo>
                <a:lnTo>
                  <a:pt x="68" y="22"/>
                </a:lnTo>
                <a:lnTo>
                  <a:pt x="66" y="29"/>
                </a:lnTo>
                <a:lnTo>
                  <a:pt x="64" y="36"/>
                </a:lnTo>
                <a:lnTo>
                  <a:pt x="64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3"/>
                </a:lnTo>
                <a:lnTo>
                  <a:pt x="61" y="249"/>
                </a:lnTo>
                <a:lnTo>
                  <a:pt x="64" y="256"/>
                </a:lnTo>
                <a:lnTo>
                  <a:pt x="64" y="404"/>
                </a:lnTo>
                <a:lnTo>
                  <a:pt x="66" y="411"/>
                </a:lnTo>
                <a:lnTo>
                  <a:pt x="68" y="418"/>
                </a:lnTo>
                <a:lnTo>
                  <a:pt x="82" y="431"/>
                </a:lnTo>
                <a:lnTo>
                  <a:pt x="102" y="440"/>
                </a:lnTo>
                <a:lnTo>
                  <a:pt x="127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200">
              <a:latin typeface="+mn-ea"/>
            </a:endParaRPr>
          </a:p>
        </p:txBody>
      </p:sp>
      <p:sp>
        <p:nvSpPr>
          <p:cNvPr id="16" name="矩形 33"/>
          <p:cNvSpPr>
            <a:spLocks noChangeArrowheads="1"/>
          </p:cNvSpPr>
          <p:nvPr/>
        </p:nvSpPr>
        <p:spPr bwMode="auto">
          <a:xfrm>
            <a:off x="5940579" y="3096282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硬件故障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7" name="矩形 36"/>
          <p:cNvSpPr>
            <a:spLocks noChangeArrowheads="1"/>
          </p:cNvSpPr>
          <p:nvPr/>
        </p:nvSpPr>
        <p:spPr bwMode="auto">
          <a:xfrm>
            <a:off x="5940579" y="3678326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软件出错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8" name="任意多边形 38"/>
          <p:cNvSpPr/>
          <p:nvPr/>
        </p:nvSpPr>
        <p:spPr bwMode="auto">
          <a:xfrm>
            <a:off x="4329466" y="4591095"/>
            <a:ext cx="204788" cy="703262"/>
          </a:xfrm>
          <a:custGeom>
            <a:avLst/>
            <a:gdLst>
              <a:gd name="T0" fmla="*/ 2147483647 w 129"/>
              <a:gd name="T1" fmla="*/ 0 h 443"/>
              <a:gd name="T2" fmla="*/ 2147483647 w 129"/>
              <a:gd name="T3" fmla="*/ 2147483647 h 443"/>
              <a:gd name="T4" fmla="*/ 2147483647 w 129"/>
              <a:gd name="T5" fmla="*/ 2147483647 h 443"/>
              <a:gd name="T6" fmla="*/ 2147483647 w 129"/>
              <a:gd name="T7" fmla="*/ 2147483647 h 443"/>
              <a:gd name="T8" fmla="*/ 2147483647 w 129"/>
              <a:gd name="T9" fmla="*/ 2147483647 h 443"/>
              <a:gd name="T10" fmla="*/ 2147483647 w 129"/>
              <a:gd name="T11" fmla="*/ 2147483647 h 443"/>
              <a:gd name="T12" fmla="*/ 2147483647 w 129"/>
              <a:gd name="T13" fmla="*/ 2147483647 h 443"/>
              <a:gd name="T14" fmla="*/ 2147483647 w 129"/>
              <a:gd name="T15" fmla="*/ 2147483647 h 443"/>
              <a:gd name="T16" fmla="*/ 2147483647 w 129"/>
              <a:gd name="T17" fmla="*/ 2147483647 h 443"/>
              <a:gd name="T18" fmla="*/ 2147483647 w 129"/>
              <a:gd name="T19" fmla="*/ 2147483647 h 443"/>
              <a:gd name="T20" fmla="*/ 2147483647 w 129"/>
              <a:gd name="T21" fmla="*/ 2147483647 h 443"/>
              <a:gd name="T22" fmla="*/ 0 w 129"/>
              <a:gd name="T23" fmla="*/ 2147483647 h 443"/>
              <a:gd name="T24" fmla="*/ 2147483647 w 129"/>
              <a:gd name="T25" fmla="*/ 2147483647 h 443"/>
              <a:gd name="T26" fmla="*/ 2147483647 w 129"/>
              <a:gd name="T27" fmla="*/ 2147483647 h 443"/>
              <a:gd name="T28" fmla="*/ 2147483647 w 129"/>
              <a:gd name="T29" fmla="*/ 2147483647 h 443"/>
              <a:gd name="T30" fmla="*/ 2147483647 w 129"/>
              <a:gd name="T31" fmla="*/ 2147483647 h 443"/>
              <a:gd name="T32" fmla="*/ 2147483647 w 129"/>
              <a:gd name="T33" fmla="*/ 2147483647 h 443"/>
              <a:gd name="T34" fmla="*/ 2147483647 w 129"/>
              <a:gd name="T35" fmla="*/ 2147483647 h 443"/>
              <a:gd name="T36" fmla="*/ 2147483647 w 129"/>
              <a:gd name="T37" fmla="*/ 2147483647 h 443"/>
              <a:gd name="T38" fmla="*/ 2147483647 w 129"/>
              <a:gd name="T39" fmla="*/ 2147483647 h 443"/>
              <a:gd name="T40" fmla="*/ 2147483647 w 129"/>
              <a:gd name="T41" fmla="*/ 2147483647 h 443"/>
              <a:gd name="T42" fmla="*/ 2147483647 w 129"/>
              <a:gd name="T43" fmla="*/ 2147483647 h 443"/>
              <a:gd name="T44" fmla="*/ 2147483647 w 129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9" h="443">
                <a:moveTo>
                  <a:pt x="129" y="0"/>
                </a:moveTo>
                <a:lnTo>
                  <a:pt x="104" y="3"/>
                </a:lnTo>
                <a:lnTo>
                  <a:pt x="84" y="12"/>
                </a:lnTo>
                <a:lnTo>
                  <a:pt x="68" y="25"/>
                </a:lnTo>
                <a:lnTo>
                  <a:pt x="66" y="32"/>
                </a:lnTo>
                <a:lnTo>
                  <a:pt x="64" y="39"/>
                </a:lnTo>
                <a:lnTo>
                  <a:pt x="64" y="187"/>
                </a:lnTo>
                <a:lnTo>
                  <a:pt x="61" y="193"/>
                </a:lnTo>
                <a:lnTo>
                  <a:pt x="59" y="200"/>
                </a:lnTo>
                <a:lnTo>
                  <a:pt x="45" y="212"/>
                </a:lnTo>
                <a:lnTo>
                  <a:pt x="25" y="221"/>
                </a:lnTo>
                <a:lnTo>
                  <a:pt x="0" y="223"/>
                </a:lnTo>
                <a:lnTo>
                  <a:pt x="25" y="225"/>
                </a:lnTo>
                <a:lnTo>
                  <a:pt x="45" y="234"/>
                </a:lnTo>
                <a:lnTo>
                  <a:pt x="59" y="246"/>
                </a:lnTo>
                <a:lnTo>
                  <a:pt x="61" y="252"/>
                </a:lnTo>
                <a:lnTo>
                  <a:pt x="64" y="259"/>
                </a:lnTo>
                <a:lnTo>
                  <a:pt x="64" y="407"/>
                </a:lnTo>
                <a:lnTo>
                  <a:pt x="66" y="414"/>
                </a:lnTo>
                <a:lnTo>
                  <a:pt x="68" y="420"/>
                </a:lnTo>
                <a:lnTo>
                  <a:pt x="84" y="432"/>
                </a:lnTo>
                <a:lnTo>
                  <a:pt x="104" y="441"/>
                </a:lnTo>
                <a:lnTo>
                  <a:pt x="129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200">
              <a:latin typeface="+mn-ea"/>
            </a:endParaRPr>
          </a:p>
        </p:txBody>
      </p:sp>
      <p:sp>
        <p:nvSpPr>
          <p:cNvPr id="19" name="矩形 40"/>
          <p:cNvSpPr>
            <a:spLocks noChangeArrowheads="1"/>
          </p:cNvSpPr>
          <p:nvPr/>
        </p:nvSpPr>
        <p:spPr bwMode="auto">
          <a:xfrm>
            <a:off x="4625320" y="4479615"/>
            <a:ext cx="1692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不可屏蔽中断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20" name="矩形 43"/>
          <p:cNvSpPr>
            <a:spLocks noChangeArrowheads="1"/>
          </p:cNvSpPr>
          <p:nvPr/>
        </p:nvSpPr>
        <p:spPr bwMode="auto">
          <a:xfrm>
            <a:off x="4585753" y="5057768"/>
            <a:ext cx="14106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可屏蔽中断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22" name="矩形 19"/>
          <p:cNvSpPr>
            <a:spLocks noChangeArrowheads="1"/>
          </p:cNvSpPr>
          <p:nvPr/>
        </p:nvSpPr>
        <p:spPr bwMode="auto">
          <a:xfrm>
            <a:off x="3028032" y="4810019"/>
            <a:ext cx="12589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200" dirty="0">
                <a:latin typeface="+mn-ea"/>
              </a:rPr>
              <a:t>(</a:t>
            </a:r>
            <a:r>
              <a:rPr lang="zh-CN" altLang="en-US" sz="2200" dirty="0">
                <a:latin typeface="+mn-ea"/>
              </a:rPr>
              <a:t>强迫中断</a:t>
            </a:r>
            <a:r>
              <a:rPr lang="en-US" altLang="zh-CN" sz="2200" dirty="0">
                <a:latin typeface="+mn-ea"/>
              </a:rPr>
              <a:t>)</a:t>
            </a:r>
            <a:endParaRPr lang="zh-CN" altLang="en-US" sz="2200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95260" y="2729809"/>
            <a:ext cx="2878810" cy="2564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主机</a:t>
            </a:r>
            <a:r>
              <a:rPr lang="zh-CN" altLang="en-US" sz="2300" dirty="0">
                <a:latin typeface="+mn-ea"/>
              </a:rPr>
              <a:t>外设并行工作</a:t>
            </a:r>
            <a:endParaRPr lang="en-US" altLang="zh-CN" sz="2300" dirty="0">
              <a:latin typeface="+mn-ea"/>
            </a:endParaRPr>
          </a:p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程序</a:t>
            </a:r>
            <a:r>
              <a:rPr lang="zh-CN" altLang="en-US" sz="2300" dirty="0">
                <a:latin typeface="+mn-ea"/>
              </a:rPr>
              <a:t>调试</a:t>
            </a:r>
            <a:endParaRPr lang="en-US" altLang="zh-CN" sz="2300" dirty="0">
              <a:latin typeface="+mn-ea"/>
            </a:endParaRPr>
          </a:p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故障</a:t>
            </a:r>
            <a:r>
              <a:rPr lang="zh-CN" altLang="en-US" sz="2300" dirty="0">
                <a:latin typeface="+mn-ea"/>
              </a:rPr>
              <a:t>处理</a:t>
            </a:r>
            <a:endParaRPr lang="en-US" altLang="zh-CN" sz="2300" dirty="0">
              <a:latin typeface="+mn-ea"/>
            </a:endParaRPr>
          </a:p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实时处理</a:t>
            </a:r>
            <a:endParaRPr lang="en-US" altLang="zh-CN" sz="2300" dirty="0">
              <a:latin typeface="+mn-ea"/>
            </a:endParaRPr>
          </a:p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人机交互</a:t>
            </a:r>
            <a:endParaRPr lang="zh-CN" altLang="en-US" sz="2300" dirty="0">
              <a:latin typeface="+mn-ea"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798687" y="1821573"/>
            <a:ext cx="186944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中断分类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8011800" y="1843529"/>
            <a:ext cx="186944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中断</a:t>
            </a:r>
            <a:r>
              <a:rPr lang="zh-CN" altLang="en-US" sz="2300" dirty="0">
                <a:latin typeface="+mn-ea"/>
                <a:ea typeface="+mn-ea"/>
                <a:sym typeface="Wingdings" panose="05000000000000000000" pitchFamily="2" charset="2"/>
              </a:rPr>
              <a:t>作用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  <p:bldP spid="22" grpId="0"/>
      <p:bldP spid="2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6658" y="957658"/>
            <a:ext cx="27065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中断优先级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8" name="Text Box 2051"/>
          <p:cNvSpPr txBox="1">
            <a:spLocks noChangeArrowheads="1"/>
          </p:cNvSpPr>
          <p:nvPr/>
        </p:nvSpPr>
        <p:spPr bwMode="auto">
          <a:xfrm>
            <a:off x="1273627" y="2144909"/>
            <a:ext cx="10265229" cy="295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</a:rPr>
              <a:t>响应优先级</a:t>
            </a:r>
            <a:endParaRPr lang="en-US" altLang="zh-CN" sz="2300" dirty="0" smtClean="0">
              <a:latin typeface="+mn-ea"/>
              <a:ea typeface="+mn-ea"/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sz="2300" dirty="0" smtClean="0">
                <a:latin typeface="+mn-ea"/>
                <a:ea typeface="+mn-ea"/>
              </a:rPr>
              <a:t> </a:t>
            </a:r>
            <a:r>
              <a:rPr lang="zh-CN" altLang="en-US" sz="2300" dirty="0">
                <a:latin typeface="+mn-ea"/>
                <a:ea typeface="+mn-ea"/>
              </a:rPr>
              <a:t>是指外设发出中断请求后，</a:t>
            </a:r>
            <a:r>
              <a:rPr lang="en-US" altLang="zh-CN" sz="2300" dirty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响应</a:t>
            </a:r>
            <a:r>
              <a:rPr lang="zh-CN" altLang="en-US" sz="2300" dirty="0" smtClean="0">
                <a:latin typeface="+mn-ea"/>
                <a:ea typeface="+mn-ea"/>
              </a:rPr>
              <a:t>中断</a:t>
            </a:r>
            <a:r>
              <a:rPr lang="zh-CN" altLang="en-US" sz="2300" dirty="0">
                <a:latin typeface="+mn-ea"/>
                <a:ea typeface="+mn-ea"/>
              </a:rPr>
              <a:t>请求</a:t>
            </a:r>
            <a:r>
              <a:rPr lang="zh-CN" altLang="en-US" sz="2300" dirty="0" smtClean="0">
                <a:latin typeface="+mn-ea"/>
                <a:ea typeface="+mn-ea"/>
              </a:rPr>
              <a:t>的</a:t>
            </a:r>
            <a:r>
              <a:rPr lang="zh-CN" altLang="en-US" sz="2300" dirty="0">
                <a:latin typeface="+mn-ea"/>
                <a:ea typeface="+mn-ea"/>
              </a:rPr>
              <a:t>先后</a:t>
            </a:r>
            <a:r>
              <a:rPr lang="zh-CN" altLang="en-US" sz="2300" dirty="0" smtClean="0">
                <a:latin typeface="+mn-ea"/>
                <a:ea typeface="+mn-ea"/>
              </a:rPr>
              <a:t>次序</a:t>
            </a:r>
            <a:r>
              <a:rPr lang="zh-CN" altLang="en-US" sz="2300" dirty="0">
                <a:latin typeface="+mn-ea"/>
                <a:ea typeface="+mn-ea"/>
              </a:rPr>
              <a:t>， 一般由外围设备的物理连接或中断响应的</a:t>
            </a:r>
            <a:r>
              <a:rPr lang="zh-CN" altLang="en-US" sz="2300" dirty="0" smtClean="0">
                <a:latin typeface="+mn-ea"/>
                <a:ea typeface="+mn-ea"/>
              </a:rPr>
              <a:t>策略确定；</a:t>
            </a:r>
            <a:endParaRPr lang="zh-CN" altLang="en-US" sz="2300" dirty="0">
              <a:latin typeface="+mn-ea"/>
              <a:ea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</a:rPr>
              <a:t>处理优先级</a:t>
            </a:r>
            <a:endParaRPr lang="en-US" altLang="zh-CN" sz="2300" dirty="0" smtClean="0">
              <a:latin typeface="+mn-ea"/>
              <a:ea typeface="+mn-ea"/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sz="2300" dirty="0" smtClean="0">
                <a:latin typeface="+mn-ea"/>
                <a:ea typeface="+mn-ea"/>
              </a:rPr>
              <a:t>是</a:t>
            </a:r>
            <a:r>
              <a:rPr lang="zh-CN" altLang="en-US" sz="2300" dirty="0">
                <a:latin typeface="+mn-ea"/>
                <a:ea typeface="+mn-ea"/>
              </a:rPr>
              <a:t>指</a:t>
            </a:r>
            <a:r>
              <a:rPr lang="en-US" altLang="zh-CN" sz="2300" dirty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对各中断请求处理完成的先后次序</a:t>
            </a:r>
            <a:r>
              <a:rPr lang="zh-CN" altLang="en-US" sz="2300" dirty="0" smtClean="0">
                <a:latin typeface="+mn-ea"/>
                <a:ea typeface="+mn-ea"/>
              </a:rPr>
              <a:t>，可通过</a:t>
            </a:r>
            <a:r>
              <a:rPr lang="zh-CN" altLang="en-US" sz="2300" dirty="0">
                <a:latin typeface="+mn-ea"/>
                <a:ea typeface="+mn-ea"/>
              </a:rPr>
              <a:t>改变中断屏蔽寄存器的相关</a:t>
            </a:r>
            <a:r>
              <a:rPr lang="zh-CN" altLang="en-US" sz="2300" dirty="0" smtClean="0">
                <a:latin typeface="+mn-ea"/>
                <a:ea typeface="+mn-ea"/>
              </a:rPr>
              <a:t>位改变中断服务程序的处理优先级。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027287" y="1677179"/>
            <a:ext cx="3185484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中断优先级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6658" y="925530"/>
            <a:ext cx="2641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中断优先级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32109" y="1545781"/>
            <a:ext cx="4093031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</a:rPr>
              <a:t>单级中断与多级中断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1853" y="4220442"/>
            <a:ext cx="10210803" cy="2109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单级中断：</a:t>
            </a:r>
            <a:r>
              <a:rPr lang="zh-CN" altLang="en-US" sz="2300" dirty="0" smtClean="0">
                <a:latin typeface="+mn-ea"/>
              </a:rPr>
              <a:t>所有设备的中断请求接入到中断控制器的同一个输入端，他们具有相同的中断响应优先级；</a:t>
            </a:r>
            <a:endParaRPr lang="zh-CN" altLang="en-US" sz="2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多级中断</a:t>
            </a:r>
            <a:r>
              <a:rPr lang="zh-CN" altLang="en-US" sz="2300" dirty="0" smtClean="0">
                <a:latin typeface="+mn-ea"/>
                <a:sym typeface="Wingdings" panose="05000000000000000000" pitchFamily="2" charset="2"/>
              </a:rPr>
              <a:t>：</a:t>
            </a:r>
            <a:r>
              <a:rPr lang="zh-CN" altLang="en-US" sz="2300" dirty="0" smtClean="0">
                <a:latin typeface="+mn-ea"/>
              </a:rPr>
              <a:t>不同设备中断请求连接到中断控制器的不同输入端，具有不同的中断响应优先级；</a:t>
            </a:r>
            <a:endParaRPr lang="zh-CN" altLang="en-US" sz="2300" dirty="0">
              <a:latin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640286" y="2310130"/>
            <a:ext cx="2427515" cy="1581405"/>
            <a:chOff x="6640286" y="2310130"/>
            <a:chExt cx="2427515" cy="1581405"/>
          </a:xfrm>
        </p:grpSpPr>
        <p:sp>
          <p:nvSpPr>
            <p:cNvPr id="11" name="矩形 10"/>
            <p:cNvSpPr/>
            <p:nvPr/>
          </p:nvSpPr>
          <p:spPr>
            <a:xfrm>
              <a:off x="6640286" y="2325993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7369629" y="26179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>
              <a:off x="7369629" y="3129537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369629" y="3652050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7369629" y="2310130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INTR2</a:t>
              </a:r>
              <a:endParaRPr lang="zh-CN" altLang="en-US" sz="1400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69629" y="2813082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INTR1</a:t>
              </a:r>
              <a:endParaRPr lang="zh-CN" altLang="en-US" sz="14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369628" y="3344273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INTR0</a:t>
              </a:r>
              <a:endParaRPr lang="zh-CN" altLang="en-US" sz="14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229601" y="2450155"/>
              <a:ext cx="838200" cy="3077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229601" y="2927405"/>
              <a:ext cx="838200" cy="3077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1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229601" y="3508327"/>
              <a:ext cx="838200" cy="3077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0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775433" y="2295478"/>
            <a:ext cx="3393846" cy="1581405"/>
            <a:chOff x="1775433" y="2295478"/>
            <a:chExt cx="3393846" cy="1581405"/>
          </a:xfrm>
        </p:grpSpPr>
        <p:sp>
          <p:nvSpPr>
            <p:cNvPr id="21" name="矩形 20"/>
            <p:cNvSpPr/>
            <p:nvPr/>
          </p:nvSpPr>
          <p:spPr>
            <a:xfrm>
              <a:off x="1775433" y="2311341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 flipH="1">
              <a:off x="2504776" y="2603255"/>
              <a:ext cx="248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504776" y="2295478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</a:t>
              </a:r>
              <a:endParaRPr lang="zh-CN" altLang="en-US" sz="1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127987" y="2888379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933528" y="2892185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1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28409" y="2896231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0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4986718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153963" y="2608231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314474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2504776" y="3573007"/>
              <a:ext cx="61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3568857" y="3586042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4374398" y="3573007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6748" y="3276557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INTA</a:t>
              </a:r>
              <a:endParaRPr lang="zh-CN" altLang="en-US" sz="1400" dirty="0"/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95663" y="3900299"/>
            <a:ext cx="992777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当</a:t>
            </a:r>
            <a:r>
              <a:rPr lang="zh-CN" altLang="en-US" sz="2300" dirty="0">
                <a:latin typeface="+mn-ea"/>
              </a:rPr>
              <a:t>多个设备同时发中断请求时，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优先响应优先级高中断请求。</a:t>
            </a:r>
            <a:endParaRPr lang="zh-CN" altLang="en-US" sz="2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当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正在处理某个中断请求时，如果有更高优先级的中断请求，则高级中断可以中断正在被服务的低级</a:t>
            </a:r>
            <a:r>
              <a:rPr lang="zh-CN" altLang="en-US" sz="2300" dirty="0" smtClean="0">
                <a:latin typeface="+mn-ea"/>
              </a:rPr>
              <a:t>中断；</a:t>
            </a:r>
            <a:endParaRPr lang="en-US" altLang="zh-CN" sz="23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同级中断不能中断同级中断；</a:t>
            </a:r>
            <a:endParaRPr lang="zh-CN" altLang="en-US" sz="2300" dirty="0">
              <a:latin typeface="+mn-ea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88437" y="1022292"/>
            <a:ext cx="6250598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6.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级中断与多级中断响应与处理先后次序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9" name="Group 5"/>
          <p:cNvGrpSpPr/>
          <p:nvPr/>
        </p:nvGrpSpPr>
        <p:grpSpPr bwMode="auto">
          <a:xfrm>
            <a:off x="3219891" y="1827573"/>
            <a:ext cx="4779523" cy="1941471"/>
            <a:chOff x="2640" y="2047"/>
            <a:chExt cx="2112" cy="1187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640" y="2053"/>
              <a:ext cx="38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>
              <a:lvl1pP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Main</a:t>
              </a:r>
              <a:r>
                <a:rPr lang="en-US" altLang="zh-CN" sz="1800" dirty="0"/>
                <a:t> </a:t>
              </a:r>
              <a:endParaRPr lang="en-US" altLang="zh-CN" sz="1800" dirty="0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2832" y="23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880" y="2352"/>
              <a:ext cx="864" cy="2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2880" y="2640"/>
              <a:ext cx="816" cy="43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2832" y="2640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528" y="2057"/>
              <a:ext cx="33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Sub1 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176" y="2047"/>
              <a:ext cx="57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   Sub2(</a:t>
              </a:r>
              <a:r>
                <a:rPr lang="zh-CN" altLang="en-US" b="1">
                  <a:latin typeface="Times New Roman" panose="02020603050405020304" pitchFamily="18" charset="0"/>
                  <a:ea typeface="宋体" panose="02010600030101010101" pitchFamily="2" charset="-122"/>
                </a:rPr>
                <a:t>高级</a:t>
              </a: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)   </a:t>
              </a:r>
              <a:endParaRPr lang="en-US" altLang="zh-CN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3696" y="2400"/>
              <a:ext cx="0" cy="2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V="1">
              <a:off x="3696" y="2304"/>
              <a:ext cx="720" cy="336"/>
            </a:xfrm>
            <a:prstGeom prst="line">
              <a:avLst/>
            </a:prstGeom>
            <a:noFill/>
            <a:ln w="28575">
              <a:solidFill>
                <a:srgbClr val="990099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4416" y="2352"/>
              <a:ext cx="0" cy="864"/>
            </a:xfrm>
            <a:prstGeom prst="line">
              <a:avLst/>
            </a:prstGeom>
            <a:noFill/>
            <a:ln w="9525">
              <a:solidFill>
                <a:srgbClr val="990099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H="1" flipV="1">
              <a:off x="3696" y="2688"/>
              <a:ext cx="720" cy="528"/>
            </a:xfrm>
            <a:prstGeom prst="line">
              <a:avLst/>
            </a:prstGeom>
            <a:noFill/>
            <a:ln w="9525">
              <a:solidFill>
                <a:srgbClr val="990099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3696" y="2784"/>
              <a:ext cx="0" cy="288"/>
            </a:xfrm>
            <a:prstGeom prst="line">
              <a:avLst/>
            </a:prstGeom>
            <a:noFill/>
            <a:ln w="9525">
              <a:solidFill>
                <a:srgbClr val="00CC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05784" y="897154"/>
            <a:ext cx="3140239" cy="52322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7.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中断处理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过程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940983" y="964396"/>
            <a:ext cx="3033718" cy="5008712"/>
            <a:chOff x="5000671" y="1256294"/>
            <a:chExt cx="3033718" cy="5008712"/>
          </a:xfrm>
        </p:grpSpPr>
        <p:cxnSp>
          <p:nvCxnSpPr>
            <p:cNvPr id="8" name="肘形连接符 7"/>
            <p:cNvCxnSpPr>
              <a:stCxn id="23" idx="3"/>
              <a:endCxn id="18" idx="3"/>
            </p:cNvCxnSpPr>
            <p:nvPr/>
          </p:nvCxnSpPr>
          <p:spPr>
            <a:xfrm flipH="1" flipV="1">
              <a:off x="7997216" y="1436314"/>
              <a:ext cx="20242" cy="4667692"/>
            </a:xfrm>
            <a:prstGeom prst="bentConnector3">
              <a:avLst>
                <a:gd name="adj1" fmla="val -1129335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095383" y="2556080"/>
              <a:ext cx="1927855" cy="299943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关中断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095383" y="3066625"/>
              <a:ext cx="1927855" cy="27317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保存断点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7051685" y="2238191"/>
              <a:ext cx="73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Yes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466383" y="1633015"/>
              <a:ext cx="1193434" cy="938186"/>
              <a:chOff x="740325" y="2993755"/>
              <a:chExt cx="936104" cy="940132"/>
            </a:xfrm>
            <a:solidFill>
              <a:srgbClr val="00B050"/>
            </a:solidFill>
          </p:grpSpPr>
          <p:cxnSp>
            <p:nvCxnSpPr>
              <p:cNvPr id="14" name="直接箭头连接符 13"/>
              <p:cNvCxnSpPr/>
              <p:nvPr/>
            </p:nvCxnSpPr>
            <p:spPr>
              <a:xfrm>
                <a:off x="1203447" y="3645289"/>
                <a:ext cx="0" cy="288598"/>
              </a:xfrm>
              <a:prstGeom prst="straightConnector1">
                <a:avLst/>
              </a:prstGeom>
              <a:grpFill/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1208377" y="2993755"/>
                <a:ext cx="0" cy="216448"/>
              </a:xfrm>
              <a:prstGeom prst="straightConnector1">
                <a:avLst/>
              </a:prstGeom>
              <a:grpFill/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六边形 15"/>
              <p:cNvSpPr/>
              <p:nvPr/>
            </p:nvSpPr>
            <p:spPr>
              <a:xfrm>
                <a:off x="740325" y="3211334"/>
                <a:ext cx="936104" cy="412500"/>
              </a:xfrm>
              <a:prstGeom prst="hexagon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6069361" y="1256294"/>
              <a:ext cx="1927855" cy="36004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取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指令并执行指令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089603" y="4015246"/>
              <a:ext cx="1927855" cy="28201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保护现场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089603" y="4495212"/>
              <a:ext cx="1927855" cy="29713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中断服务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089603" y="4997486"/>
              <a:ext cx="1927855" cy="298908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恢复现场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089603" y="5943005"/>
              <a:ext cx="1927855" cy="32200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中断返回指令</a:t>
              </a:r>
              <a:endPara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026570" y="1436315"/>
              <a:ext cx="577930" cy="655785"/>
              <a:chOff x="1420927" y="1558682"/>
              <a:chExt cx="577930" cy="655785"/>
            </a:xfrm>
          </p:grpSpPr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1420927" y="1845135"/>
                <a:ext cx="5779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No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6" name="肘形连接符 25"/>
              <p:cNvCxnSpPr>
                <a:stCxn id="16" idx="3"/>
                <a:endCxn id="18" idx="1"/>
              </p:cNvCxnSpPr>
              <p:nvPr/>
            </p:nvCxnSpPr>
            <p:spPr>
              <a:xfrm rot="10800000">
                <a:off x="1463718" y="1558682"/>
                <a:ext cx="397022" cy="619653"/>
              </a:xfrm>
              <a:prstGeom prst="bentConnector3">
                <a:avLst>
                  <a:gd name="adj1" fmla="val 157579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5000671" y="2652485"/>
              <a:ext cx="1008000" cy="1188000"/>
              <a:chOff x="179004" y="2533546"/>
              <a:chExt cx="1008620" cy="135479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683568" y="2533546"/>
                <a:ext cx="504056" cy="1327502"/>
                <a:chOff x="-324544" y="2533546"/>
                <a:chExt cx="1008112" cy="1327502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467544" y="2533546"/>
                  <a:ext cx="0" cy="1302227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-324544" y="3861048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121"/>
              <p:cNvSpPr txBox="1"/>
              <p:nvPr/>
            </p:nvSpPr>
            <p:spPr>
              <a:xfrm>
                <a:off x="593721" y="2671726"/>
                <a:ext cx="4320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响应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TextBox 71"/>
              <p:cNvSpPr txBox="1"/>
              <p:nvPr/>
            </p:nvSpPr>
            <p:spPr>
              <a:xfrm>
                <a:off x="179004" y="2564903"/>
                <a:ext cx="43204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中断隐指令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415389" y="4011240"/>
              <a:ext cx="593903" cy="2208380"/>
              <a:chOff x="593721" y="2533546"/>
              <a:chExt cx="593903" cy="1311053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683568" y="2533546"/>
                <a:ext cx="504056" cy="1311053"/>
                <a:chOff x="-324544" y="2533546"/>
                <a:chExt cx="1008112" cy="1311053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>
                  <a:off x="467544" y="2533546"/>
                  <a:ext cx="0" cy="1282331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-324544" y="3844599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130"/>
              <p:cNvSpPr txBox="1"/>
              <p:nvPr/>
            </p:nvSpPr>
            <p:spPr>
              <a:xfrm>
                <a:off x="593721" y="2733201"/>
                <a:ext cx="432048" cy="93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服务程序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40" name="直接箭头连接符 39"/>
            <p:cNvCxnSpPr/>
            <p:nvPr/>
          </p:nvCxnSpPr>
          <p:spPr>
            <a:xfrm flipH="1">
              <a:off x="7061588" y="3832051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6106534" y="3559088"/>
              <a:ext cx="1927855" cy="241284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中断识别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，地址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→PC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094703" y="5500118"/>
              <a:ext cx="1927855" cy="240262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7059386" y="2889386"/>
              <a:ext cx="0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7066823" y="3387468"/>
              <a:ext cx="0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H="1">
              <a:off x="7080176" y="4330135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H="1">
              <a:off x="7087613" y="4828219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H="1">
              <a:off x="7106201" y="5326306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>
              <a:off x="7124789" y="5790938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/>
          <p:cNvSpPr/>
          <p:nvPr/>
        </p:nvSpPr>
        <p:spPr>
          <a:xfrm>
            <a:off x="805784" y="2007975"/>
            <a:ext cx="5656164" cy="454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>
                <a:latin typeface="+mn-ea"/>
                <a:sym typeface="Symbol" panose="05050102010706020507" pitchFamily="18" charset="2"/>
              </a:rPr>
              <a:t>关中断</a:t>
            </a:r>
            <a:endParaRPr lang="zh-CN" altLang="en-US" sz="2200" b="1" dirty="0">
              <a:latin typeface="+mn-ea"/>
              <a:sym typeface="Symbol" panose="05050102010706020507" pitchFamily="18" charset="2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关中断是中断控制器的中断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允许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触发器关闭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，其目的是在替换新老屏蔽字和保护现场操作时禁止一切中断，以免引起</a:t>
            </a:r>
            <a:r>
              <a:rPr lang="en-US" altLang="zh-CN" sz="2200" dirty="0">
                <a:latin typeface="+mn-ea"/>
                <a:sym typeface="Symbol" panose="05050102010706020507" pitchFamily="18" charset="2"/>
              </a:rPr>
              <a:t>CPU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现场混乱 </a:t>
            </a:r>
            <a:endParaRPr lang="en-US" altLang="zh-CN" sz="2200" dirty="0" smtClean="0">
              <a:latin typeface="+mn-ea"/>
              <a:sym typeface="Symbol" panose="05050102010706020507" pitchFamily="18" charset="2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  <a:sym typeface="Wingdings" panose="05000000000000000000" pitchFamily="2" charset="2"/>
              </a:rPr>
              <a:t>保护断点</a:t>
            </a:r>
            <a:endParaRPr lang="en-US" altLang="zh-CN" sz="2200" dirty="0">
              <a:latin typeface="+mn-ea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将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断点和</a:t>
            </a:r>
            <a:r>
              <a:rPr lang="en-US" altLang="zh-CN" sz="2200" dirty="0">
                <a:latin typeface="+mn-ea"/>
                <a:sym typeface="Symbol" panose="05050102010706020507" pitchFamily="18" charset="2"/>
              </a:rPr>
              <a:t>PSW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入栈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保存</a:t>
            </a:r>
            <a:endParaRPr lang="zh-CN" altLang="en-US" sz="2200" dirty="0">
              <a:solidFill>
                <a:schemeClr val="bg2"/>
              </a:solidFill>
              <a:latin typeface="+mn-ea"/>
              <a:sym typeface="Symbol" panose="05050102010706020507" pitchFamily="18" charset="2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latin typeface="+mn-ea"/>
              </a:rPr>
              <a:t>中断源识别</a:t>
            </a:r>
            <a:endParaRPr lang="en-US" altLang="zh-CN" sz="2200" dirty="0">
              <a:latin typeface="+mn-ea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latin typeface="+mn-ea"/>
              </a:rPr>
              <a:t>判断发出中断请求的设备</a:t>
            </a:r>
            <a:r>
              <a:rPr lang="en-US" altLang="zh-CN" sz="2200" dirty="0" smtClean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并找到相应的中断服务程序在主存中的入口</a:t>
            </a:r>
            <a:r>
              <a:rPr lang="zh-CN" altLang="en-US" sz="2200" dirty="0" smtClean="0">
                <a:latin typeface="+mn-ea"/>
              </a:rPr>
              <a:t>地址。</a:t>
            </a:r>
            <a:r>
              <a:rPr lang="zh-CN" altLang="en-US" sz="2200" dirty="0" smtClean="0">
                <a:solidFill>
                  <a:srgbClr val="0000FF"/>
                </a:solidFill>
                <a:latin typeface="+mn-ea"/>
                <a:sym typeface="Symbol" panose="05050102010706020507" pitchFamily="18" charset="2"/>
              </a:rPr>
              <a:t>有</a:t>
            </a:r>
            <a:r>
              <a:rPr lang="zh-CN" altLang="en-US" sz="2200" dirty="0">
                <a:solidFill>
                  <a:srgbClr val="0000FF"/>
                </a:solidFill>
                <a:latin typeface="+mn-ea"/>
                <a:sym typeface="Symbol" panose="05050102010706020507" pitchFamily="18" charset="2"/>
              </a:rPr>
              <a:t>多种实现中断源识别的方法</a:t>
            </a:r>
            <a:r>
              <a:rPr lang="en-US" altLang="zh-CN" sz="2200" dirty="0" smtClean="0">
                <a:solidFill>
                  <a:srgbClr val="0000FF"/>
                </a:solidFill>
                <a:latin typeface="+mn-ea"/>
                <a:sym typeface="Symbol" panose="05050102010706020507" pitchFamily="18" charset="2"/>
              </a:rPr>
              <a:t>.</a:t>
            </a:r>
            <a:endParaRPr lang="zh-CN" altLang="en-US" sz="2200" dirty="0">
              <a:solidFill>
                <a:srgbClr val="0000FF"/>
              </a:solidFill>
              <a:latin typeface="+mn-ea"/>
              <a:sym typeface="Symbol" panose="05050102010706020507" pitchFamily="18" charset="2"/>
            </a:endParaRP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805784" y="1545292"/>
            <a:ext cx="4093031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</a:rPr>
              <a:t>单级中断处理过程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56" name="矩形 4"/>
          <p:cNvSpPr>
            <a:spLocks noChangeArrowheads="1"/>
          </p:cNvSpPr>
          <p:nvPr/>
        </p:nvSpPr>
        <p:spPr bwMode="auto">
          <a:xfrm>
            <a:off x="1524001" y="2801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7" name="矩形 5"/>
          <p:cNvSpPr>
            <a:spLocks noChangeArrowheads="1"/>
          </p:cNvSpPr>
          <p:nvPr/>
        </p:nvSpPr>
        <p:spPr bwMode="auto">
          <a:xfrm>
            <a:off x="1524001" y="25537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9.10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程序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COMMONDATA" val="eyJoZGlkIjoiOWMzMjdlMmU2YTZjMTI3Y2NjMGFiZWQwMzk5Mzg0ODQifQ=="/>
  <p:tag name="KSO_WPP_MARK_KEY" val="4bc53eb3-4ad8-4709-9cc7-91e0c7be480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2901</Words>
  <Application>WPS 演示</Application>
  <PresentationFormat>宽屏</PresentationFormat>
  <Paragraphs>802</Paragraphs>
  <Slides>23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禹卫书法行书简体</vt:lpstr>
      <vt:lpstr>Times New Roman</vt:lpstr>
      <vt:lpstr>仿宋</vt:lpstr>
      <vt:lpstr>Symbol</vt:lpstr>
      <vt:lpstr>等线</vt:lpstr>
      <vt:lpstr>Arial Unicode MS</vt:lpstr>
      <vt:lpstr>华文新魏</vt:lpstr>
      <vt:lpstr>Tahoma</vt:lpstr>
      <vt:lpstr>Verdana</vt:lpstr>
      <vt:lpstr>Segoe UI Black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Word.Picture.8</vt:lpstr>
      <vt:lpstr>Word.Picture.8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秦磊华(华中科大)</cp:lastModifiedBy>
  <cp:revision>2427</cp:revision>
  <dcterms:created xsi:type="dcterms:W3CDTF">2018-05-09T10:41:00Z</dcterms:created>
  <dcterms:modified xsi:type="dcterms:W3CDTF">2023-06-07T01:16:35Z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D573933B23334A1A8F9E5A0E651C690A</vt:lpwstr>
  </property>
</Properties>
</file>